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1"/>
  </p:handoutMasterIdLst>
  <p:sldIdLst>
    <p:sldId id="256" r:id="rId2"/>
    <p:sldId id="309" r:id="rId3"/>
    <p:sldId id="308" r:id="rId4"/>
    <p:sldId id="277" r:id="rId5"/>
    <p:sldId id="290" r:id="rId6"/>
    <p:sldId id="280" r:id="rId7"/>
    <p:sldId id="291" r:id="rId8"/>
    <p:sldId id="292" r:id="rId9"/>
    <p:sldId id="293" r:id="rId10"/>
    <p:sldId id="282" r:id="rId11"/>
    <p:sldId id="294" r:id="rId12"/>
    <p:sldId id="283" r:id="rId13"/>
    <p:sldId id="278" r:id="rId14"/>
    <p:sldId id="310" r:id="rId15"/>
    <p:sldId id="311" r:id="rId16"/>
    <p:sldId id="289" r:id="rId17"/>
    <p:sldId id="295" r:id="rId18"/>
    <p:sldId id="300" r:id="rId19"/>
    <p:sldId id="312" r:id="rId20"/>
    <p:sldId id="288" r:id="rId21"/>
    <p:sldId id="296" r:id="rId22"/>
    <p:sldId id="302" r:id="rId23"/>
    <p:sldId id="297" r:id="rId24"/>
    <p:sldId id="298" r:id="rId25"/>
    <p:sldId id="299" r:id="rId26"/>
    <p:sldId id="301" r:id="rId27"/>
    <p:sldId id="258" r:id="rId28"/>
    <p:sldId id="303" r:id="rId29"/>
    <p:sldId id="307" r:id="rId30"/>
  </p:sldIdLst>
  <p:sldSz cx="12192000" cy="6858000"/>
  <p:notesSz cx="7023100" cy="93091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9"/>
    <p:restoredTop sz="94688"/>
  </p:normalViewPr>
  <p:slideViewPr>
    <p:cSldViewPr snapToGrid="0" snapToObjects="1">
      <p:cViewPr varScale="1">
        <p:scale>
          <a:sx n="85" d="100"/>
          <a:sy n="85" d="100"/>
        </p:scale>
        <p:origin x="102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4109" cy="467390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7352" y="1"/>
            <a:ext cx="3044109" cy="467390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200"/>
            </a:lvl1pPr>
          </a:lstStyle>
          <a:p>
            <a:fld id="{249B1087-A33A-4571-BF68-08B1A6B592F3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41710"/>
            <a:ext cx="3044109" cy="467390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7352" y="8841710"/>
            <a:ext cx="3044109" cy="467390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200"/>
            </a:lvl1pPr>
          </a:lstStyle>
          <a:p>
            <a:fld id="{E3142E7C-FC02-4D69-A231-526B2C05DA0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36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D3285B-099A-E541-8189-96752D1A1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78169C-FA14-284D-97D4-CB525132D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71B1E-B85E-A84B-87F4-6FA7197C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3F0F63-EB32-F34D-BF53-3DAED870D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9903E-ACDB-7349-A458-DB150335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4758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B32A7E-1B55-FB48-97F8-5800C2B3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4CF2B-BA4D-E045-B0DF-C2A3DFE81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CEB45B-3EFA-5847-9835-AA9284AF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1C097-535B-6641-9053-0000D99CB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042FE7-AC58-E441-ADDA-23F6965FD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7563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0FDCB9-871C-4A4D-A0B0-085BAE94E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0B1D8A-86FE-D64A-8EBB-CB6137E1C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752FE3-CB46-114B-8DB1-BAB45A21F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A7743A-913E-6F41-9501-616A08B4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45278C-1107-2E43-9BF3-2563F702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622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81BFF-6FCD-9647-B4CF-406D68BE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7E932-5F61-4446-9933-15D0C86AF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5928C3-6B96-0B4A-9A3A-61CFCA79C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838358-22D4-E741-83CE-C2BA19567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8C393F-D006-F747-8D85-C5C0A54F2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2971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09C7F-02DC-9B40-96D0-152396B3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255B08-5E32-6546-B5E1-98F93D7BDC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13776-408B-344B-95AB-47DCAFFF2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1A037-9825-6740-B05B-AA9DD85A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76C49E-9B61-A749-AF24-F21FB1725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787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764886-0929-8740-B33C-BFB536FA5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673D40-CCF0-3F41-BA8C-E4714E6953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5CA861-F065-9342-A0CC-6071261E7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F92ABA-9A3E-A942-8670-93880509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B2DCE72-3CBB-2447-B083-4F531A2E3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49A18C-A934-8944-B036-7B650183C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80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666CA-0A9D-E143-90AC-C2E76AEE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0948DA-9DEB-5B43-A88A-8AA9BF9B1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433410-10E5-484F-B58F-2D724281D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6A7F10-304C-5347-8909-7A38581B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D25EAC-E2F4-584C-A24F-068E0E031A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A8F05FF-AC3E-BA43-9AAC-1367A6C1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FA85F7-A794-DE47-80B4-EDDC63C88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F7857F-52EE-994F-987A-24BC20D1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3335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8E0DEF-6107-984D-87A0-F421687F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DC92546-C1BB-0B4C-BE47-BE7CB1C65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D0B90C-1D79-6141-ADCE-06095F24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7E8B0BF-C0A0-9043-A778-464BE783F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1413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288A1C5-AC7B-124C-9883-5086F9FEF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56B963-3627-DB4F-9096-93BC0990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5518BF-7BEB-E449-A67C-962F115D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2425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9DEC42-4BEF-634F-BCCA-7E26A987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58D36A-A5CA-254C-9252-C96009370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2DF60E-DF01-B544-9BF9-7408FA810C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8FA7FC-1877-D04F-9E30-17C5EAFF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591FA4-A1A5-824A-9A82-75994FD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946BAD-2985-4740-845A-5A2F283B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136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E7B3AA-C2EE-564C-A20D-0E0D469C7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EB6A86-C962-114C-8030-2C50A4BCD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325492-99A2-0B4C-B6D4-CDD7A5FA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2D12DC-28EF-1649-9A59-883E01F9C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91EA9F-58A2-F94B-818A-E0DB10E19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665B16-68DF-574E-B0DE-1B6E33F32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9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FFD5748-245D-D941-809F-7B1C047A8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D9AD8C-E480-B642-8846-9DEE2F4F3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48DE9F-4970-DC46-8D49-BECF995324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8C310-7889-254D-B7E2-C55B5C2A5D9B}" type="datetimeFigureOut">
              <a:rPr lang="es-ES_tradnl" smtClean="0"/>
              <a:t>18/09/2019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BB619D-B77C-3F42-A8CB-4E6E91512F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247339-040A-4F4A-955D-BD47AC4BC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33E7B-5BB6-3B42-B8C9-B182627CEABD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962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acion.uaemex.mx/Programas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Nos_na4@Hotmail.com" TargetMode="External"/><Relationship Id="rId3" Type="http://schemas.openxmlformats.org/officeDocument/2006/relationships/hyperlink" Target="mailto:almayag@uaemex.mx" TargetMode="External"/><Relationship Id="rId7" Type="http://schemas.openxmlformats.org/officeDocument/2006/relationships/hyperlink" Target="mailto:lgmedranoc@uaemex.m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martinezh@uaemex.mx" TargetMode="External"/><Relationship Id="rId5" Type="http://schemas.openxmlformats.org/officeDocument/2006/relationships/hyperlink" Target="mailto:bdberdejah@uaemex.mx" TargetMode="External"/><Relationship Id="rId4" Type="http://schemas.openxmlformats.org/officeDocument/2006/relationships/hyperlink" Target="mailto:adiazj@uaemex.mx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C76ED7D7-A746-3A47-9087-B1967766E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8877" y="4401883"/>
            <a:ext cx="3647768" cy="94783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252286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167321" y="930015"/>
            <a:ext cx="11690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Los siguientes conceptos se deberán solicitar a través de proyectos formulados en el marco del FAM: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9533" t="17843" r="14294" b="20262"/>
          <a:stretch/>
        </p:blipFill>
        <p:spPr>
          <a:xfrm>
            <a:off x="2181421" y="1891185"/>
            <a:ext cx="8716297" cy="39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57017" y="1194619"/>
            <a:ext cx="8881600" cy="5309420"/>
            <a:chOff x="129663" y="973393"/>
            <a:chExt cx="8881600" cy="530942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9533" t="16835" r="14521" b="34779"/>
            <a:stretch/>
          </p:blipFill>
          <p:spPr>
            <a:xfrm>
              <a:off x="129663" y="973393"/>
              <a:ext cx="8852104" cy="3170903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4"/>
            <a:srcRect l="9760" t="17036" r="14294" b="47864"/>
            <a:stretch/>
          </p:blipFill>
          <p:spPr>
            <a:xfrm>
              <a:off x="159159" y="4129548"/>
              <a:ext cx="8852104" cy="2153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1801099" y="1334724"/>
            <a:ext cx="8675554" cy="3447138"/>
            <a:chOff x="282015" y="1201989"/>
            <a:chExt cx="8675554" cy="3447138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l="9760" t="51655" r="14294" b="6754"/>
            <a:stretch/>
          </p:blipFill>
          <p:spPr>
            <a:xfrm>
              <a:off x="296764" y="1473853"/>
              <a:ext cx="8660804" cy="266208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 rotWithShape="1">
            <a:blip r:embed="rId4"/>
            <a:srcRect l="9647" t="30075" r="14294" b="60988"/>
            <a:stretch/>
          </p:blipFill>
          <p:spPr>
            <a:xfrm>
              <a:off x="282015" y="4077988"/>
              <a:ext cx="8675553" cy="571139"/>
            </a:xfrm>
            <a:prstGeom prst="rect">
              <a:avLst/>
            </a:prstGeom>
          </p:spPr>
        </p:pic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5"/>
            <a:srcRect l="9760" t="16834" r="14407" b="78932"/>
            <a:stretch/>
          </p:blipFill>
          <p:spPr>
            <a:xfrm>
              <a:off x="296765" y="1201989"/>
              <a:ext cx="8660804" cy="2718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91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Estructura para formular el documento PROFEXCE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361286" y="1246226"/>
            <a:ext cx="116733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Descripción del proceso llevado a cabo para la formulación del PROFEXCE 20202021. (3 Cuartillas)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Autoevaluación Institucional. (50 cuartillas)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Políticas de la institución para formular el PROFEXCE y los proyectos de la gestión y de las DES (5 cuartillas) 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Actualización de la planeación en el ámbito institucional. (10 cuartillas)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Valores de los indicadores institucionales a 2018 … 2022.</a:t>
            </a:r>
          </a:p>
          <a:p>
            <a:pPr marL="514350" indent="-514350" algn="just">
              <a:spcBef>
                <a:spcPts val="600"/>
              </a:spcBef>
              <a:spcAft>
                <a:spcPts val="600"/>
              </a:spcAft>
              <a:buAutoNum type="romanU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Formulación de los proyectos de la Gestión.</a:t>
            </a:r>
          </a:p>
          <a:p>
            <a:pPr marL="538163" indent="-538163" algn="just">
              <a:spcBef>
                <a:spcPts val="600"/>
              </a:spcBef>
              <a:spcAft>
                <a:spcPts val="6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VII. Descripción de la consistencia del impacto institucional de los proyectos propuestos para el periodo 2020-2021, con el proceso de planeación académica y de la gestión institucional.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VIII. Conclusiones. </a:t>
            </a:r>
          </a:p>
        </p:txBody>
      </p:sp>
    </p:spTree>
    <p:extLst>
      <p:ext uri="{BB962C8B-B14F-4D97-AF65-F5344CB8AC3E}">
        <p14:creationId xmlns:p14="http://schemas.microsoft.com/office/powerpoint/2010/main" val="31426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Formulación de los proyectos de gestión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361286" y="956715"/>
            <a:ext cx="116733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Los proyectos deben constituir un planteamiento congruente y articulado.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Cada proyecto integral de la gestión deberá contener una justificación y como máximo:</a:t>
            </a:r>
          </a:p>
          <a:p>
            <a:pPr marL="9842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 Cuatro objetivos particulares,</a:t>
            </a:r>
          </a:p>
          <a:p>
            <a:pPr marL="9842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 Tres metas académicas por objetivo particular y</a:t>
            </a:r>
          </a:p>
          <a:p>
            <a:pPr marL="9842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 Dos acciones articuladas por meta con sus respectivos recursos debidamente priorizados y calendarizados.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Cada proyecto integral de la gestión debe incidir transversalmente en el cumplimiento de los énfasis establecidos por la institución, por lo cual, los problemas y fortalezas detectados en la síntesis de la autoevaluación académica institucional deberán responder a la síntesis de la planeación institucional (Indicadores de Calidad).</a:t>
            </a:r>
          </a:p>
        </p:txBody>
      </p:sp>
    </p:spTree>
    <p:extLst>
      <p:ext uri="{BB962C8B-B14F-4D97-AF65-F5344CB8AC3E}">
        <p14:creationId xmlns:p14="http://schemas.microsoft.com/office/powerpoint/2010/main" val="19624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Formulación de los proyectos de gestión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361286" y="845032"/>
            <a:ext cx="11673398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Los proyectos que pueden presentarse en el ámbito de la gestión se refieren a la atención integral de: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	1) Problemas comunes de las DES que deban ser atendidos a nivel institucional,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	 2) Problemas de la gestión,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	 3) Igualdad de género,</a:t>
            </a:r>
          </a:p>
          <a:p>
            <a:pPr marL="1347788" indent="-454025" algn="just">
              <a:spcBef>
                <a:spcPts val="300"/>
              </a:spcBef>
              <a:spcAft>
                <a:spcPts val="3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 4) Adecuación, remodelación, equipamiento y/o atención de Estancias Infantiles o Guarderías y</a:t>
            </a:r>
          </a:p>
          <a:p>
            <a:pPr marL="1347788" indent="-454025" algn="just">
              <a:spcBef>
                <a:spcPts val="300"/>
              </a:spcBef>
              <a:spcAft>
                <a:spcPts val="3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5) las necesidades de adecuación, construcción de espacios físicos y la consolidación de los espacios ya existentes.</a:t>
            </a:r>
          </a:p>
        </p:txBody>
      </p:sp>
    </p:spTree>
    <p:extLst>
      <p:ext uri="{BB962C8B-B14F-4D97-AF65-F5344CB8AC3E}">
        <p14:creationId xmlns:p14="http://schemas.microsoft.com/office/powerpoint/2010/main" val="3885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Contenido mínimo de un proyecto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Metropolis" pitchFamily="2" charset="77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495" t="18187" r="35363" b="19053"/>
          <a:stretch/>
        </p:blipFill>
        <p:spPr>
          <a:xfrm>
            <a:off x="147485" y="924775"/>
            <a:ext cx="6577780" cy="420919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21225" y="5266703"/>
            <a:ext cx="11665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Las metas deberán ser académicas y no referirse a la adquisición de equipos o materiales. 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La descripción de los conceptos de gasto se deberá realizar conforme a los criterios establecidos en el Anexo 8.</a:t>
            </a:r>
          </a:p>
        </p:txBody>
      </p:sp>
    </p:spTree>
    <p:extLst>
      <p:ext uri="{BB962C8B-B14F-4D97-AF65-F5344CB8AC3E}">
        <p14:creationId xmlns:p14="http://schemas.microsoft.com/office/powerpoint/2010/main" val="396491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Contenido mínimo de un proyecto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Metropolis" pitchFamily="2" charset="77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9027CD3-FEBC-4DB5-B67A-1AD033BE6E1C}"/>
              </a:ext>
            </a:extLst>
          </p:cNvPr>
          <p:cNvGrpSpPr/>
          <p:nvPr/>
        </p:nvGrpSpPr>
        <p:grpSpPr>
          <a:xfrm>
            <a:off x="2492679" y="1026083"/>
            <a:ext cx="7307455" cy="5367737"/>
            <a:chOff x="3657600" y="816678"/>
            <a:chExt cx="4886107" cy="3238791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61A4CB55-4F7C-4639-B418-2E9B1FA30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296" t="11399" r="26206" b="51552"/>
            <a:stretch/>
          </p:blipFill>
          <p:spPr>
            <a:xfrm>
              <a:off x="3657600" y="816678"/>
              <a:ext cx="4886107" cy="254077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08FEA16A-7164-40FF-B4E5-0561D2F5A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6296" t="84275" r="26206" b="5343"/>
            <a:stretch/>
          </p:blipFill>
          <p:spPr>
            <a:xfrm>
              <a:off x="3657600" y="3343494"/>
              <a:ext cx="4886107" cy="711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11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Metropolis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5043948" y="0"/>
            <a:ext cx="6990736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Diagrama del proyecto integral para atender problemas comunes de la DES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6C27E2-9BCF-4E12-B967-4F0AF1C7A7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2" t="22799" r="26816" b="25598"/>
          <a:stretch/>
        </p:blipFill>
        <p:spPr>
          <a:xfrm>
            <a:off x="2792061" y="1011706"/>
            <a:ext cx="7203790" cy="55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Metropolis" pitchFamily="2" charset="77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5043948" y="0"/>
            <a:ext cx="6990736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Diagrama del proyecto integral para atender la problemática de gestión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663DC7-AE9C-4F59-BE62-5CB500D1AB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07" t="5904" r="21660" b="20407"/>
          <a:stretch/>
        </p:blipFill>
        <p:spPr>
          <a:xfrm>
            <a:off x="2366273" y="902184"/>
            <a:ext cx="6798667" cy="584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45129" y="783772"/>
            <a:ext cx="85017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Ejes para la transformación de la educación Superior (SES)</a:t>
            </a:r>
          </a:p>
          <a:p>
            <a:endParaRPr lang="es-MX" dirty="0"/>
          </a:p>
          <a:p>
            <a:r>
              <a:rPr lang="es-MX" b="1" dirty="0"/>
              <a:t>Compromiso social de las Instituciones de educación Superior (IES)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IES y </a:t>
            </a:r>
            <a:r>
              <a:rPr lang="es-MX" b="1" dirty="0"/>
              <a:t>profesionales socialmente responsables</a:t>
            </a:r>
            <a:r>
              <a:rPr lang="es-MX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Aplicar conocimientos para atender los </a:t>
            </a:r>
            <a:r>
              <a:rPr lang="es-MX" b="1" dirty="0"/>
              <a:t>problemas nacionales, regionales y locales.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Vincular a las IES con los sectores de la sociedad para </a:t>
            </a:r>
            <a:r>
              <a:rPr lang="es-MX" b="1" dirty="0"/>
              <a:t>contribuir al bienestar social</a:t>
            </a:r>
            <a:r>
              <a:rPr lang="es-MX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  <a:p>
            <a:r>
              <a:rPr lang="es-MX" b="1" dirty="0"/>
              <a:t>Transformación de la Educación Superior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Transformar los </a:t>
            </a:r>
            <a:r>
              <a:rPr lang="es-MX" b="1" dirty="0"/>
              <a:t>modelos y procesos educativos </a:t>
            </a:r>
            <a:r>
              <a:rPr lang="es-MX" dirty="0"/>
              <a:t>de las 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Fortalecer las </a:t>
            </a:r>
            <a:r>
              <a:rPr lang="es-MX" b="1" dirty="0"/>
              <a:t>trayectorias académicas de los profesores e investigadores</a:t>
            </a:r>
            <a:r>
              <a:rPr lang="es-MX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Vincular el </a:t>
            </a:r>
            <a:r>
              <a:rPr lang="es-MX" b="1" dirty="0"/>
              <a:t>posgrado con la investigación</a:t>
            </a:r>
            <a:r>
              <a:rPr lang="es-MX" dirty="0"/>
              <a:t>, con un enfoque de </a:t>
            </a:r>
            <a:r>
              <a:rPr lang="es-MX" b="1" dirty="0"/>
              <a:t>bienestar social y desarrollo sostenible</a:t>
            </a:r>
            <a:r>
              <a:rPr lang="es-MX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Renovar las políticas y procesos de </a:t>
            </a:r>
            <a:r>
              <a:rPr lang="es-MX" b="1" dirty="0"/>
              <a:t>evaluación y acreditación</a:t>
            </a:r>
            <a:r>
              <a:rPr lang="es-MX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MX" dirty="0"/>
          </a:p>
          <a:p>
            <a:r>
              <a:rPr lang="es-MX" b="1" dirty="0"/>
              <a:t>Cobertura con equidad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Incrementar la matrícula con una perspectiva, local, regional, y nacional en las modalidades </a:t>
            </a:r>
            <a:r>
              <a:rPr lang="es-MX" b="1" dirty="0"/>
              <a:t>escolarizada, no escolarizada y mixta</a:t>
            </a:r>
            <a:r>
              <a:rPr lang="es-MX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Disminuir las brechas de cobertura entre grupos sociales, población indígena, con una perspectiva de </a:t>
            </a:r>
            <a:r>
              <a:rPr lang="es-MX" b="1" dirty="0"/>
              <a:t>equidad, inclusión e interculturalidad</a:t>
            </a:r>
            <a:r>
              <a:rPr lang="es-MX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dirty="0"/>
              <a:t>Crear nuevas universidades a partir de criterios de </a:t>
            </a:r>
            <a:r>
              <a:rPr lang="es-MX" b="1" dirty="0"/>
              <a:t>calidad y pertinencia social</a:t>
            </a:r>
            <a:r>
              <a:rPr lang="es-MX" dirty="0"/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524000" y="250372"/>
            <a:ext cx="9056914" cy="65315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redondeado 3"/>
          <p:cNvSpPr/>
          <p:nvPr/>
        </p:nvSpPr>
        <p:spPr>
          <a:xfrm>
            <a:off x="6096000" y="0"/>
            <a:ext cx="4572000" cy="598714"/>
          </a:xfrm>
          <a:prstGeom prst="roundRect">
            <a:avLst>
              <a:gd name="adj" fmla="val 0"/>
            </a:avLst>
          </a:prstGeom>
          <a:solidFill>
            <a:srgbClr val="F1D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dirty="0">
                <a:solidFill>
                  <a:srgbClr val="92001C"/>
                </a:solidFill>
              </a:rPr>
              <a:t>Subsecretaría de Educación Superior</a:t>
            </a:r>
          </a:p>
          <a:p>
            <a:pPr algn="r"/>
            <a:r>
              <a:rPr lang="es-MX" sz="1400" dirty="0">
                <a:solidFill>
                  <a:srgbClr val="92001C"/>
                </a:solidFill>
              </a:rPr>
              <a:t>Dirección General de Educación Superior Universitaria</a:t>
            </a:r>
          </a:p>
        </p:txBody>
      </p:sp>
    </p:spTree>
    <p:extLst>
      <p:ext uri="{BB962C8B-B14F-4D97-AF65-F5344CB8AC3E}">
        <p14:creationId xmlns:p14="http://schemas.microsoft.com/office/powerpoint/2010/main" val="236081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Formatos para completar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5471" y="830284"/>
            <a:ext cx="11651226" cy="5148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Documento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 Institucional.docx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04_ANEXO_IV_Problemas_Fortalezas_PROFEXCE.Gestión.xlsx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04_ANEXO_IV_Problemas_Fortalezas_PROFEXCE.Institucional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.xlsx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11_Anexo_XI_Sintesis_Planeacion.xlsx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Formato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 proyecto.xlsx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Los anexos se pueden descargar de la página de la Secretaría 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  <a:hlinkClick r:id="rId3"/>
              </a:rPr>
              <a:t>http://planeacion.uaemex.mx/Programas.html</a:t>
            </a: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Metropolis Medium" panose="00000600000000000000" pitchFamily="50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Usuario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: </a:t>
            </a:r>
            <a:r>
              <a:rPr lang="es-MX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progins_spydi</a:t>
            </a:r>
            <a:endParaRPr lang="es-MX" sz="2200" dirty="0">
              <a:solidFill>
                <a:schemeClr val="tx1">
                  <a:lumMod val="75000"/>
                  <a:lumOff val="25000"/>
                </a:schemeClr>
              </a:solidFill>
              <a:latin typeface="Metropolis Medium" panose="00000600000000000000" pitchFamily="50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Contraseña</a:t>
            </a: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: progins_spydi17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Metropolis 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7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616245" y="0"/>
            <a:ext cx="7418439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Temas que pueden abordarse en los objetivos particulares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Metropolis" pitchFamily="2" charset="77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386349" y="943897"/>
            <a:ext cx="9453716" cy="5648632"/>
            <a:chOff x="1386349" y="988142"/>
            <a:chExt cx="8775291" cy="50292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3"/>
            <a:srcRect l="13916" t="21875" r="18866" b="15423"/>
            <a:stretch/>
          </p:blipFill>
          <p:spPr>
            <a:xfrm>
              <a:off x="1401097" y="988142"/>
              <a:ext cx="8745793" cy="4586748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4"/>
            <a:srcRect l="13803" t="21673" r="18752" b="71674"/>
            <a:stretch/>
          </p:blipFill>
          <p:spPr>
            <a:xfrm>
              <a:off x="1386349" y="5530646"/>
              <a:ext cx="8775291" cy="486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MX" sz="2200" b="1" dirty="0">
              <a:solidFill>
                <a:schemeClr val="tx1">
                  <a:lumMod val="75000"/>
                  <a:lumOff val="25000"/>
                </a:schemeClr>
              </a:solidFill>
              <a:latin typeface="Metropolis" pitchFamily="2" charset="77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515027" y="1205771"/>
            <a:ext cx="11062456" cy="1959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Incorporar la movilidad nacional e internacional de alumnos de licenciatura y posgrado en el proyecto de atención a problemas comunes de las DES.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Computadoras para uso de alumnos, profesores e investigadores en el proyecto de gestión.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Monto máximo a solicitar por proyecto.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5043948" y="0"/>
            <a:ext cx="6990736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Consideraciones para incorporarse en los proyectos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Metropolis" pitchFamily="2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08ADA07-7DD9-4EB9-ACB1-BAF81444A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18"/>
          <a:stretch/>
        </p:blipFill>
        <p:spPr>
          <a:xfrm>
            <a:off x="791998" y="3429000"/>
            <a:ext cx="10508513" cy="166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Documentos de apoyo para la elaboración del documento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367543" y="1205771"/>
            <a:ext cx="11062456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Plan Rector de Desarrollo Institucional 2017-2021.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Resultados de la evaluación del PFCE 2018-2019.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PFCE 2018-2019.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Agenda Estadística 2016-2018.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Recomendaciones de CIEES y COPAES.</a:t>
            </a:r>
          </a:p>
        </p:txBody>
      </p:sp>
    </p:spTree>
    <p:extLst>
      <p:ext uri="{BB962C8B-B14F-4D97-AF65-F5344CB8AC3E}">
        <p14:creationId xmlns:p14="http://schemas.microsoft.com/office/powerpoint/2010/main" val="4339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Cronograma de trabajo</a:t>
            </a: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455538"/>
              </p:ext>
            </p:extLst>
          </p:nvPr>
        </p:nvGraphicFramePr>
        <p:xfrm>
          <a:off x="722671" y="1053478"/>
          <a:ext cx="10760341" cy="3169880"/>
        </p:xfrm>
        <a:graphic>
          <a:graphicData uri="http://schemas.openxmlformats.org/drawingml/2006/table">
            <a:tbl>
              <a:tblPr firstRow="1">
                <a:tableStyleId>{E8B1032C-EA38-4F05-BA0D-38AFFFC7BED3}</a:tableStyleId>
              </a:tblPr>
              <a:tblGrid>
                <a:gridCol w="6983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7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8863">
                  <a:extLst>
                    <a:ext uri="{9D8B030D-6E8A-4147-A177-3AD203B41FA5}">
                      <a16:colId xmlns:a16="http://schemas.microsoft.com/office/drawing/2014/main" val="1036959233"/>
                    </a:ext>
                  </a:extLst>
                </a:gridCol>
                <a:gridCol w="648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75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latin typeface="Metropolis"/>
                        </a:rPr>
                        <a:t>Actividad</a:t>
                      </a:r>
                      <a:endParaRPr lang="es-MX" sz="1600" dirty="0">
                        <a:solidFill>
                          <a:schemeClr val="bg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latin typeface="Metropolis"/>
                        </a:rPr>
                        <a:t>Septiembre</a:t>
                      </a:r>
                      <a:endParaRPr lang="es-MX" sz="1600" dirty="0">
                        <a:solidFill>
                          <a:schemeClr val="bg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bg1"/>
                          </a:solidFill>
                          <a:latin typeface="Metropolis"/>
                        </a:rPr>
                        <a:t>Octubre</a:t>
                      </a: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  <a:latin typeface="Avenir Book" panose="02000503020000020003" pitchFamily="2" charset="0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>
                        <a:solidFill>
                          <a:schemeClr val="bg1"/>
                        </a:solidFill>
                        <a:latin typeface="Metropolis"/>
                      </a:endParaRPr>
                    </a:p>
                  </a:txBody>
                  <a:tcPr marL="91443" marR="91443" marT="45719" marB="4571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Metropolis"/>
                        </a:rPr>
                        <a:t>17-20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Metropolis"/>
                        </a:rPr>
                        <a:t>23-27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bg1"/>
                          </a:solidFill>
                          <a:latin typeface="Metropolis"/>
                        </a:rPr>
                        <a:t>30-04</a:t>
                      </a:r>
                      <a:endParaRPr lang="es-MX" sz="1600" b="1" dirty="0">
                        <a:solidFill>
                          <a:schemeClr val="bg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Metropolis"/>
                          <a:ea typeface="+mn-ea"/>
                          <a:cs typeface="+mn-cs"/>
                        </a:rPr>
                        <a:t>7-11</a:t>
                      </a: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solidFill>
                            <a:schemeClr val="bg1"/>
                          </a:solidFill>
                          <a:latin typeface="Metropolis"/>
                          <a:ea typeface="+mn-ea"/>
                          <a:cs typeface="+mn-cs"/>
                        </a:rPr>
                        <a:t>14-18</a:t>
                      </a:r>
                    </a:p>
                  </a:txBody>
                  <a:tcPr marL="91443" marR="91443" marT="45719" marB="4571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4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u="none" strike="noStrike" kern="1200" cap="none" spc="-40" normalizeH="0" baseline="0" dirty="0">
                          <a:ln>
                            <a:noFill/>
                          </a:ln>
                          <a:effectLst/>
                          <a:latin typeface="Metropolis"/>
                        </a:rPr>
                        <a:t>Elaboración y entrega a la SPDI de la autoevaluación académica</a:t>
                      </a:r>
                      <a:endParaRPr kumimoji="0" lang="es-ES" sz="1600" b="0" i="0" u="none" strike="noStrike" kern="1200" cap="none" spc="-4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ropolis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etropolis"/>
                          <a:cs typeface="Arial"/>
                        </a:rPr>
                        <a:t>27</a:t>
                      </a:r>
                    </a:p>
                  </a:txBody>
                  <a:tcPr marL="91443" marR="91443" marT="45719" marB="45719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Metropolis"/>
                      </a:endParaRPr>
                    </a:p>
                  </a:txBody>
                  <a:tcPr marL="91443" marR="91443" marT="45719" marB="45719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Metropolis"/>
                        </a:rPr>
                        <a:t>Realimentación por parte de la SPDI e incorporación de observaciones por parte de la DES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ropolis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etropolis"/>
                          <a:cs typeface="Arial"/>
                        </a:rPr>
                        <a:t>1</a:t>
                      </a:r>
                    </a:p>
                  </a:txBody>
                  <a:tcPr marL="91443" marR="91443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Metropolis"/>
                      </a:endParaRPr>
                    </a:p>
                  </a:txBody>
                  <a:tcPr marL="91443" marR="91443" marT="45719" marB="45719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Metropolis"/>
                        </a:rPr>
                        <a:t>Elaboración y entrega a la SPDI de los proyectos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ropolis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etropolis"/>
                          <a:cs typeface="Arial"/>
                        </a:rPr>
                        <a:t>7</a:t>
                      </a:r>
                    </a:p>
                  </a:txBody>
                  <a:tcPr marL="91443" marR="91443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kern="1200" dirty="0">
                        <a:solidFill>
                          <a:schemeClr val="tx1"/>
                        </a:solidFill>
                        <a:latin typeface="Metropolis"/>
                        <a:ea typeface="+mn-ea"/>
                        <a:cs typeface="Arial"/>
                      </a:endParaRPr>
                    </a:p>
                  </a:txBody>
                  <a:tcPr marL="91443" marR="91443" marT="45719" marB="45719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71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Metropolis"/>
                        </a:rPr>
                        <a:t>Realimentación por parte de la SPDI e incorporación de observaciones por parte de la DES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ropolis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etropolis"/>
                          <a:cs typeface="Arial"/>
                        </a:rPr>
                        <a:t>9</a:t>
                      </a:r>
                    </a:p>
                  </a:txBody>
                  <a:tcPr marL="91443" marR="91443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Metropolis"/>
                        </a:rPr>
                        <a:t>Entrega final a la SPDI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ropolis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etropolis"/>
                          <a:cs typeface="Arial"/>
                        </a:rPr>
                        <a:t>15</a:t>
                      </a:r>
                    </a:p>
                  </a:txBody>
                  <a:tcPr marL="91443" marR="91443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2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Metropolis"/>
                        </a:rPr>
                        <a:t>Incorporación de la información al sistema de la DGESU</a:t>
                      </a:r>
                      <a:endParaRPr kumimoji="0" lang="es-E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tropolis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1"/>
                        </a:solidFill>
                        <a:latin typeface="Metropolis"/>
                        <a:cs typeface="Arial"/>
                      </a:endParaRPr>
                    </a:p>
                  </a:txBody>
                  <a:tcPr marL="91443" marR="91443" marT="45719" marB="45719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Metropolis"/>
                          <a:cs typeface="Arial"/>
                        </a:rPr>
                        <a:t>15</a:t>
                      </a:r>
                    </a:p>
                  </a:txBody>
                  <a:tcPr marL="91443" marR="91443" marT="45719" marB="45719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68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Equipos de trabajo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714983"/>
              </p:ext>
            </p:extLst>
          </p:nvPr>
        </p:nvGraphicFramePr>
        <p:xfrm>
          <a:off x="398208" y="1080080"/>
          <a:ext cx="11444749" cy="45929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0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1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84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6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DES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Apoyo de la </a:t>
                      </a:r>
                      <a:r>
                        <a:rPr lang="es-MX" sz="1600" kern="1200" dirty="0" err="1"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DES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Apoyo de la </a:t>
                      </a:r>
                      <a:r>
                        <a:rPr lang="es-MX" sz="1600" kern="1200" dirty="0" err="1">
                          <a:effectLst/>
                          <a:latin typeface="Avenir Book" panose="02000503020000020003" pitchFamily="2" charset="0"/>
                        </a:rPr>
                        <a:t>SPyDI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Avenir Book" panose="02000503020000020003" pitchFamily="2" charset="0"/>
                        </a:rPr>
                        <a:t>Ciencias Agropecuarias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Mtra. Ana Lorena Maya</a:t>
                      </a:r>
                    </a:p>
                    <a:p>
                      <a:r>
                        <a:rPr lang="es-MX" sz="1600" u="sng" dirty="0">
                          <a:effectLst/>
                          <a:latin typeface="Avenir Book" panose="02000503020000020003" pitchFamily="2" charset="0"/>
                          <a:hlinkClick r:id="rId3"/>
                        </a:rPr>
                        <a:t>almayag@uaemex.mx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Económico-Administrativas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Araceli Díaz Jiménez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u="sng" kern="1200" dirty="0">
                          <a:effectLst/>
                          <a:latin typeface="Avenir Book" panose="02000503020000020003" pitchFamily="2" charset="0"/>
                          <a:hlinkClick r:id="rId4"/>
                        </a:rPr>
                        <a:t>adiazj@uaemex.mx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468594"/>
                  </a:ext>
                </a:extLst>
              </a:tr>
              <a:tr h="407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Arquitectura, Diseño y Arte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Bárbara Berdeja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u="sng" kern="1200" dirty="0">
                          <a:effectLst/>
                          <a:latin typeface="Avenir Book" panose="02000503020000020003" pitchFamily="2" charset="0"/>
                          <a:hlinkClick r:id="rId5"/>
                        </a:rPr>
                        <a:t>bdberdejah@uaemex.mx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effectLst/>
                          <a:latin typeface="Avenir Book" panose="02000503020000020003" pitchFamily="2" charset="0"/>
                        </a:rPr>
                        <a:t>Noreste del Estado de México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4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Valle de México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Atlacomulco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s-MX" sz="18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Oriente del Estado de México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Naturales y Exactas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800" kern="1200" dirty="0">
                          <a:effectLst/>
                          <a:latin typeface="Avenir Book" panose="02000503020000020003" pitchFamily="2" charset="0"/>
                        </a:rPr>
                        <a:t>Lic. Martha Irma Martínez</a:t>
                      </a:r>
                      <a:endParaRPr lang="es-MX" sz="18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800" u="sng" kern="1200" dirty="0">
                          <a:effectLst/>
                          <a:latin typeface="Avenir Book" panose="02000503020000020003" pitchFamily="2" charset="0"/>
                          <a:hlinkClick r:id="rId6"/>
                        </a:rPr>
                        <a:t>mimartinezh@uaemex.mx</a:t>
                      </a:r>
                      <a:endParaRPr lang="es-MX" sz="18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720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de la Educación y Humanidades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Luis Guillermo Medrano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u="none" strike="noStrike" kern="1200" dirty="0">
                          <a:effectLst/>
                          <a:latin typeface="Avenir Book" panose="02000503020000020003" pitchFamily="2" charset="0"/>
                          <a:hlinkClick r:id="rId7"/>
                        </a:rPr>
                        <a:t>lgmedranoc@uaemex.mx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Sur del Estado de México</a:t>
                      </a: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331411"/>
                  </a:ext>
                </a:extLst>
              </a:tr>
              <a:tr h="436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Ciencias de la Salud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Avenir Book" panose="02000503020000020003" pitchFamily="2" charset="0"/>
                        </a:rPr>
                        <a:t>Ciencias Sociales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Lic. </a:t>
                      </a:r>
                      <a:r>
                        <a:rPr lang="es-MX" sz="1600" dirty="0" err="1">
                          <a:effectLst/>
                          <a:latin typeface="Avenir Book" panose="02000503020000020003" pitchFamily="2" charset="0"/>
                        </a:rPr>
                        <a:t>Abrahan</a:t>
                      </a: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 </a:t>
                      </a:r>
                      <a:r>
                        <a:rPr lang="es-MX" sz="1600" dirty="0" err="1">
                          <a:effectLst/>
                          <a:latin typeface="Avenir Book" panose="02000503020000020003" pitchFamily="2" charset="0"/>
                        </a:rPr>
                        <a:t>Pedrozo</a:t>
                      </a: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 López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8"/>
                        </a:rPr>
                        <a:t>nos_na4@hotmail.com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15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Ingeniería y Tecnología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Avenir Book" panose="02000503020000020003" pitchFamily="2" charset="0"/>
                        </a:rPr>
                        <a:t> 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Proyectos institucionales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b="1" kern="1200" dirty="0">
                          <a:effectLst/>
                          <a:latin typeface="Avenir Book" panose="02000503020000020003" pitchFamily="2" charset="0"/>
                        </a:rPr>
                        <a:t>PFCE Institucional</a:t>
                      </a:r>
                      <a:endParaRPr lang="es-MX" sz="1600" b="1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</a:t>
                      </a:r>
                      <a:r>
                        <a:rPr lang="es-MX" sz="1600" kern="1200" dirty="0" err="1">
                          <a:effectLst/>
                          <a:latin typeface="Avenir Book" panose="02000503020000020003" pitchFamily="2" charset="0"/>
                        </a:rPr>
                        <a:t>Yonatán</a:t>
                      </a:r>
                      <a:r>
                        <a:rPr lang="es-MX" sz="1600" kern="1200" baseline="0" dirty="0">
                          <a:effectLst/>
                          <a:latin typeface="Avenir Book" panose="02000503020000020003" pitchFamily="2" charset="0"/>
                        </a:rPr>
                        <a:t> Eleuterio </a:t>
                      </a:r>
                      <a:r>
                        <a:rPr lang="es-MX" sz="1600" kern="1200" baseline="0" dirty="0" err="1">
                          <a:effectLst/>
                          <a:latin typeface="Avenir Book" panose="02000503020000020003" pitchFamily="2" charset="0"/>
                        </a:rPr>
                        <a:t>Michoa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es-MX" sz="1600" kern="1200" dirty="0">
                          <a:effectLst/>
                          <a:latin typeface="Avenir Book" panose="02000503020000020003" pitchFamily="2" charset="0"/>
                        </a:rPr>
                        <a:t>Lic. Bárbara Berdeja</a:t>
                      </a:r>
                      <a:endParaRPr lang="es-MX" sz="1600" dirty="0">
                        <a:effectLst/>
                        <a:latin typeface="Avenir Book" panose="02000503020000020003" pitchFamily="2" charset="0"/>
                        <a:ea typeface="Times New Roman" panose="02020603050405020304" pitchFamily="18" charset="0"/>
                      </a:endParaRPr>
                    </a:p>
                  </a:txBody>
                  <a:tcPr marL="65511" marR="655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4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Recomendaciones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367543" y="1205771"/>
            <a:ext cx="11062456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Entregar los documentos en los tiempos establecidos.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En los proyectos evitar que solo se solicite equipamiento.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Cuidar que los apoyos que se solicitan para servicios sean congruentes con los compromisos asumidos.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El proyecto que se presente debe ser congruente con los problemas detectados y aprovechando las fortalezas.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s-MX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El software así como el equipo de cómputo especializado que soliciten las DES lo validaremos con la DTIC.</a:t>
            </a:r>
          </a:p>
        </p:txBody>
      </p:sp>
    </p:spTree>
    <p:extLst>
      <p:ext uri="{BB962C8B-B14F-4D97-AF65-F5344CB8AC3E}">
        <p14:creationId xmlns:p14="http://schemas.microsoft.com/office/powerpoint/2010/main" val="264457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8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2BBA4EC-4796-43B3-A8C5-EFB861E62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502"/>
          <a:stretch/>
        </p:blipFill>
        <p:spPr>
          <a:xfrm>
            <a:off x="1046645" y="1061155"/>
            <a:ext cx="10508513" cy="45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5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9970C24-B5AA-44D4-9E50-7AE98E2F9928}"/>
              </a:ext>
            </a:extLst>
          </p:cNvPr>
          <p:cNvGrpSpPr/>
          <p:nvPr/>
        </p:nvGrpSpPr>
        <p:grpSpPr>
          <a:xfrm>
            <a:off x="824089" y="982133"/>
            <a:ext cx="10148711" cy="5328356"/>
            <a:chOff x="1599800" y="982134"/>
            <a:chExt cx="8495687" cy="3651956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BBA4EC-4796-43B3-A8C5-EFB861E627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93416"/>
            <a:stretch/>
          </p:blipFill>
          <p:spPr>
            <a:xfrm>
              <a:off x="1599800" y="982134"/>
              <a:ext cx="8495687" cy="451555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86089CE6-F9E7-4548-B133-00F96FE0C7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3169"/>
            <a:stretch/>
          </p:blipFill>
          <p:spPr>
            <a:xfrm>
              <a:off x="1599800" y="1422400"/>
              <a:ext cx="8495687" cy="3211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29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8210" y="1"/>
            <a:ext cx="7203790" cy="845032"/>
          </a:xfrm>
        </p:spPr>
        <p:txBody>
          <a:bodyPr>
            <a:normAutofit/>
          </a:bodyPr>
          <a:lstStyle/>
          <a:p>
            <a:pPr algn="r"/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Objetivos del PROFEXCE</a:t>
            </a:r>
            <a:b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</a:b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2020-2021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375141" y="1144333"/>
            <a:ext cx="1136457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Objetivo general: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Las IES públicas obtienen los recursos financieros necesarios para desarrollar sus capacidades académicas y de gestión, a fin de contar con PE evaluables de TSU y licenciatura, con calidad reconocida por las instancias responsables de otorgar dicho reconocimiento.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Objetivos específicos: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I. Proyectos académicos de las IES públicas beneficiados con apoyo financiero.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II. Proyectos de gestión de las IES públicas beneficiados con apoyo financiero.</a:t>
            </a:r>
          </a:p>
        </p:txBody>
      </p:sp>
    </p:spTree>
    <p:extLst>
      <p:ext uri="{BB962C8B-B14F-4D97-AF65-F5344CB8AC3E}">
        <p14:creationId xmlns:p14="http://schemas.microsoft.com/office/powerpoint/2010/main" val="7087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6341806" y="0"/>
            <a:ext cx="5692878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Énfasis del PROFEXCE 2020-2021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21185" y="902318"/>
            <a:ext cx="525874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Cobertura con equidad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Interculturalidad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Interdisciplinariedad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Internacionalización solidaria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Educación para la vida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Programas de estudio flexibles e integrales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Enseñanzas pertinentes y en contextos reales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Habilidades para la inclusión digital</a:t>
            </a:r>
          </a:p>
          <a:p>
            <a:pPr marL="457200" lvl="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Territorialidad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5397912" y="845032"/>
            <a:ext cx="6794088" cy="5899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Formación inclusiva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Equidad de género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Conocimientos y valores sobre el medio ambiente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Vinculación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Rendición de cuentas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Problemas estructurales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Infraestructura física</a:t>
            </a:r>
          </a:p>
          <a:p>
            <a:pPr marL="457200" indent="-457200" algn="just">
              <a:spcBef>
                <a:spcPts val="1000"/>
              </a:spcBef>
              <a:spcAft>
                <a:spcPts val="1000"/>
              </a:spcAft>
              <a:buFont typeface="+mj-lt"/>
              <a:buAutoNum type="arabicPeriod" startAt="10"/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Mejora continua de los elementos que caracterizan a una IES reconocida por su excelencia educativa con bienestar social</a:t>
            </a:r>
          </a:p>
        </p:txBody>
      </p:sp>
    </p:spTree>
    <p:extLst>
      <p:ext uri="{BB962C8B-B14F-4D97-AF65-F5344CB8AC3E}">
        <p14:creationId xmlns:p14="http://schemas.microsoft.com/office/powerpoint/2010/main" val="37632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Conceptos que no apoya la SEP en el marco del PROFEXCE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264304" y="1031705"/>
            <a:ext cx="117703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1. Becas, apoyos de transporte y viáticos para realizar estudios de posgrado de PTC.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2. Apoyo de transporte y viáticos a evaluadores/as para realizar acreditaciones de PE de licenciatura.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3. Becas para estudiantes de nivel TSU, licenciatura y posgrado.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4. Compensaciones salariales, estímulos económicos, sobresueldos al personal académico y administrativo que labora en la IES.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5. Muebles para oficinas administrativas.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6. Obsequios de cualquier índole y para cualquier tipo de evento que organice la IES.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7. Medicamentos que no tengan relación con los PE que se imparten en la IES (solo se autorizan para la DES de Salud).</a:t>
            </a:r>
          </a:p>
        </p:txBody>
      </p:sp>
    </p:spTree>
    <p:extLst>
      <p:ext uri="{BB962C8B-B14F-4D97-AF65-F5344CB8AC3E}">
        <p14:creationId xmlns:p14="http://schemas.microsoft.com/office/powerpoint/2010/main" val="17766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264304" y="1019637"/>
            <a:ext cx="11770380" cy="527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8. Vehículos (terrestres, acuáticos y aéreos).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9. Contratación de base de datos, libros y revistas electrónicas.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10. Gastos de operación.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11. Cafetería de oficina y/o de eventos.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12. Publicidad y promoción de PE de licenciatura y posgrado (spots de radio, pancartas, posters).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13. Plazas de personal académico y administrativo que labora en la IES.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14. Publicaciones de libros y revistas no arbitradas.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15. Registros de patentes. (solicitarse a través del PRODEP).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Conceptos que no apoya la SEP en el marco del PROFEXCE</a:t>
            </a:r>
          </a:p>
        </p:txBody>
      </p:sp>
    </p:spTree>
    <p:extLst>
      <p:ext uri="{BB962C8B-B14F-4D97-AF65-F5344CB8AC3E}">
        <p14:creationId xmlns:p14="http://schemas.microsoft.com/office/powerpoint/2010/main" val="310890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264304" y="1019637"/>
            <a:ext cx="1177038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16. Reconocimientos y estímulos para estudiantes.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17. Transporte, hospedaje y alimentación para firma de convenios.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18. Renta de espacios y mobiliario de la propia institución para la realización de eventos académicos.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19. Pago de personal de la institución y externo, para llevar a cabo presentaciones musicales, artísticas, teatrales, así como personal de seguridad (solo se apoyan las actividades relacionadas con el plan de estudios de PE de artes).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20. Pago de peajes y combustible para personal administrativo.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21. Pago de propinas.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22. Pago para certificación de idiomas extranjeros.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Conceptos que no apoya la SEP en el marco del PROFEXCE</a:t>
            </a:r>
          </a:p>
        </p:txBody>
      </p:sp>
    </p:spTree>
    <p:extLst>
      <p:ext uri="{BB962C8B-B14F-4D97-AF65-F5344CB8AC3E}">
        <p14:creationId xmlns:p14="http://schemas.microsoft.com/office/powerpoint/2010/main" val="397956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264304" y="1019637"/>
            <a:ext cx="11770380" cy="4934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23. Transporte, hospedaje y alimentación para establecer redes de colaboración.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24. Consultorías y asesorías sobre normas de calidad.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25. Membresías para asociaciones sin relación con los PE.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26. Servicios de diseño de páginas web.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27. Seguros de viaje.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28. Pago de Impresión de tesis para alumnos de posgrado.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29. Certificaciones para docentes en su área disciplinar.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30.Desarrollo de software para control de proyectos institucionales.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Conceptos que no apoya la SEP en el marco del PROFEXCE</a:t>
            </a:r>
          </a:p>
        </p:txBody>
      </p:sp>
    </p:spTree>
    <p:extLst>
      <p:ext uri="{BB962C8B-B14F-4D97-AF65-F5344CB8AC3E}">
        <p14:creationId xmlns:p14="http://schemas.microsoft.com/office/powerpoint/2010/main" val="40070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8486808-6E76-BE4B-AB47-5B75B3697052}"/>
              </a:ext>
            </a:extLst>
          </p:cNvPr>
          <p:cNvSpPr txBox="1"/>
          <p:nvPr/>
        </p:nvSpPr>
        <p:spPr>
          <a:xfrm>
            <a:off x="264304" y="1019637"/>
            <a:ext cx="117703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31. Viáticos (hospedaje, alimentación y transporte) a estudiantes para la asistencia a ferias de libro.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32. Pago de servicios profesionales a intérpretes del lenguaje a señas.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33. Pago de inscripción a organismos para el desarrollo de internet.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s-MX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 Medium" panose="00000600000000000000" pitchFamily="50" charset="0"/>
              </a:rPr>
              <a:t>34. Pago de casetas y gasolina como rembolso para facilitadores de cursos, talleres, seminarios, conferencias, entre otros.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E9B9725-A570-7448-9871-2A6CEFAE24DB}"/>
              </a:ext>
            </a:extLst>
          </p:cNvPr>
          <p:cNvSpPr txBox="1">
            <a:spLocks/>
          </p:cNvSpPr>
          <p:nvPr/>
        </p:nvSpPr>
        <p:spPr>
          <a:xfrm>
            <a:off x="4830894" y="0"/>
            <a:ext cx="7203790" cy="845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tropolis" pitchFamily="2" charset="77"/>
              </a:rPr>
              <a:t>Conceptos que no apoya la SEP en el marco del PROFEXCE</a:t>
            </a:r>
          </a:p>
        </p:txBody>
      </p:sp>
    </p:spTree>
    <p:extLst>
      <p:ext uri="{BB962C8B-B14F-4D97-AF65-F5344CB8AC3E}">
        <p14:creationId xmlns:p14="http://schemas.microsoft.com/office/powerpoint/2010/main" val="344373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1646</Words>
  <Application>Microsoft Office PowerPoint</Application>
  <PresentationFormat>Panorámica</PresentationFormat>
  <Paragraphs>201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Calibri</vt:lpstr>
      <vt:lpstr>Calibri Light</vt:lpstr>
      <vt:lpstr>Metropolis</vt:lpstr>
      <vt:lpstr>Metropolis Medium</vt:lpstr>
      <vt:lpstr>Wingdings</vt:lpstr>
      <vt:lpstr>Tema de Office</vt:lpstr>
      <vt:lpstr>Presentación de PowerPoint</vt:lpstr>
      <vt:lpstr>Presentación de PowerPoint</vt:lpstr>
      <vt:lpstr>Objetivos del PROFEXCE 2020-2021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Pavel Guzman Arias</dc:creator>
  <cp:lastModifiedBy>Barbara Dafne Berdeja Hernandez</cp:lastModifiedBy>
  <cp:revision>80</cp:revision>
  <cp:lastPrinted>2019-09-10T01:35:53Z</cp:lastPrinted>
  <dcterms:created xsi:type="dcterms:W3CDTF">2019-09-09T14:48:59Z</dcterms:created>
  <dcterms:modified xsi:type="dcterms:W3CDTF">2019-09-18T19:56:33Z</dcterms:modified>
</cp:coreProperties>
</file>