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8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1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3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2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49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45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41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1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8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2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6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80A7-C2E3-3844-8AC7-5CFE38E9A2D3}" type="datetimeFigureOut">
              <a:rPr lang="es-ES" smtClean="0"/>
              <a:t>06/04/2015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FC39-5399-A64C-8592-652B625EDA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8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19853" y="3704683"/>
            <a:ext cx="268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50800" dist="12700" dir="2700000" algn="tl" rotWithShape="0">
                    <a:srgbClr val="000000">
                      <a:alpha val="75000"/>
                    </a:srgbClr>
                  </a:outerShdw>
                </a:effectLst>
                <a:latin typeface="Helvetica"/>
                <a:cs typeface="Helvetica"/>
              </a:rPr>
              <a:t>DES: </a:t>
            </a:r>
            <a:endParaRPr lang="es-ES" sz="2400" b="1" dirty="0">
              <a:solidFill>
                <a:schemeClr val="bg1"/>
              </a:solidFill>
              <a:effectLst>
                <a:outerShdw blurRad="50800" dist="12700" dir="2700000" algn="tl" rotWithShape="0">
                  <a:srgbClr val="000000">
                    <a:alpha val="75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11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4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99592" y="929481"/>
            <a:ext cx="642302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000" b="1" dirty="0" smtClean="0">
                <a:solidFill>
                  <a:srgbClr val="60855D"/>
                </a:solidFill>
                <a:latin typeface="Arial"/>
                <a:cs typeface="Arial"/>
              </a:rPr>
              <a:t>Propuesta de contenido de temas e indicadores para la presentación con los evaluadores del PIFI</a:t>
            </a:r>
            <a:endParaRPr lang="es-ES" sz="13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899592" y="1481678"/>
            <a:ext cx="7848871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MX" dirty="0"/>
              <a:t>Estructura de la DES </a:t>
            </a:r>
            <a:endParaRPr lang="es-MX" dirty="0">
              <a:solidFill>
                <a:srgbClr val="FF0000"/>
              </a:solidFill>
            </a:endParaRPr>
          </a:p>
          <a:p>
            <a:pPr lvl="1" eaLnBrk="1" hangingPunct="1">
              <a:buFontTx/>
              <a:buAutoNum type="arabicPeriod"/>
            </a:pPr>
            <a:r>
              <a:rPr lang="es-MX" dirty="0"/>
              <a:t>Espacios académicos que la integran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PE y matrícula por nivel </a:t>
            </a:r>
            <a:r>
              <a:rPr lang="es-MX" dirty="0" smtClean="0"/>
              <a:t>2012-2014</a:t>
            </a:r>
            <a:endParaRPr lang="es-MX" dirty="0"/>
          </a:p>
          <a:p>
            <a:pPr eaLnBrk="1" hangingPunct="1">
              <a:buFontTx/>
              <a:buAutoNum type="arabicPeriod"/>
            </a:pPr>
            <a:r>
              <a:rPr lang="es-MX" dirty="0"/>
              <a:t>Recursos asignados a la DES de 2003 a </a:t>
            </a:r>
            <a:r>
              <a:rPr lang="es-MX" dirty="0" smtClean="0"/>
              <a:t>2014</a:t>
            </a:r>
            <a:endParaRPr lang="es-MX" dirty="0"/>
          </a:p>
          <a:p>
            <a:pPr eaLnBrk="1" hangingPunct="1">
              <a:buFontTx/>
              <a:buAutoNum type="arabicPeriod"/>
            </a:pPr>
            <a:r>
              <a:rPr lang="es-MX" dirty="0"/>
              <a:t>Gráficas de indicadores de capacidad académica </a:t>
            </a:r>
            <a:r>
              <a:rPr lang="es-MX" dirty="0" smtClean="0"/>
              <a:t>2003-marzo </a:t>
            </a:r>
            <a:r>
              <a:rPr lang="es-MX" dirty="0"/>
              <a:t>de </a:t>
            </a:r>
            <a:r>
              <a:rPr lang="es-MX" dirty="0" smtClean="0"/>
              <a:t>2015</a:t>
            </a:r>
            <a:endParaRPr lang="es-MX" dirty="0"/>
          </a:p>
          <a:p>
            <a:pPr lvl="1" eaLnBrk="1" hangingPunct="1">
              <a:buFontTx/>
              <a:buAutoNum type="arabicPeriod"/>
            </a:pPr>
            <a:r>
              <a:rPr lang="es-MX" dirty="0"/>
              <a:t>PTC con posgrado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PTC con doctorado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PTC en perfil </a:t>
            </a:r>
            <a:r>
              <a:rPr lang="es-MX" dirty="0" err="1"/>
              <a:t>Promep</a:t>
            </a:r>
            <a:endParaRPr lang="es-MX" dirty="0"/>
          </a:p>
          <a:p>
            <a:pPr lvl="1" eaLnBrk="1" hangingPunct="1">
              <a:buFontTx/>
              <a:buAutoNum type="arabicPeriod"/>
            </a:pPr>
            <a:r>
              <a:rPr lang="es-MX" dirty="0"/>
              <a:t>PTC registrados en el SNI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CA de calidad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Gráfica de capacidad académica global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Principales problemas y fortalezas de capacidad académica</a:t>
            </a:r>
          </a:p>
          <a:p>
            <a:pPr eaLnBrk="1" hangingPunct="1">
              <a:buFontTx/>
              <a:buAutoNum type="arabicPeriod"/>
            </a:pPr>
            <a:r>
              <a:rPr lang="es-MX" dirty="0"/>
              <a:t>Gráficas de indicadores de competitividad académica 2003-marzo de </a:t>
            </a:r>
            <a:r>
              <a:rPr lang="es-MX" dirty="0" smtClean="0"/>
              <a:t>2015</a:t>
            </a:r>
            <a:endParaRPr lang="es-MX" dirty="0"/>
          </a:p>
          <a:p>
            <a:pPr lvl="1" eaLnBrk="1" hangingPunct="1">
              <a:buFontTx/>
              <a:buAutoNum type="arabicPeriod"/>
            </a:pPr>
            <a:r>
              <a:rPr lang="es-MX" dirty="0"/>
              <a:t>PE de licenciatura de calidad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Matrícula de licenciatura en PE de calidad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PE de licenciatura acreditados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PE de posgrado en el PNPC SEP-CONACYT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Gráfica de competitividad académica global</a:t>
            </a:r>
          </a:p>
          <a:p>
            <a:pPr lvl="1" eaLnBrk="1" hangingPunct="1">
              <a:buFontTx/>
              <a:buAutoNum type="arabicPeriod"/>
            </a:pPr>
            <a:r>
              <a:rPr lang="es-MX" dirty="0"/>
              <a:t>Principales problemas y fortalezas de competitividad académica</a:t>
            </a:r>
          </a:p>
        </p:txBody>
      </p:sp>
    </p:spTree>
    <p:extLst>
      <p:ext uri="{BB962C8B-B14F-4D97-AF65-F5344CB8AC3E}">
        <p14:creationId xmlns:p14="http://schemas.microsoft.com/office/powerpoint/2010/main" val="23931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53247" y="1462058"/>
            <a:ext cx="7231063" cy="5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Calibri" pitchFamily="34" charset="0"/>
              <a:buAutoNum type="arabicPeriod" startAt="4"/>
              <a:defRPr/>
            </a:pPr>
            <a:r>
              <a:rPr lang="es-MX" dirty="0" smtClean="0"/>
              <a:t>Indicadores de innovación educativa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PE flexibles</a:t>
            </a:r>
          </a:p>
          <a:p>
            <a:pPr lvl="1">
              <a:buFontTx/>
              <a:buAutoNum type="arabicPeriod"/>
              <a:defRPr/>
            </a:pPr>
            <a:r>
              <a:rPr lang="es-MX" dirty="0" err="1" smtClean="0"/>
              <a:t>PTC</a:t>
            </a:r>
            <a:r>
              <a:rPr lang="es-MX" dirty="0" smtClean="0"/>
              <a:t> que imparten tutoría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Alumnos atendidos en tutoría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Eficiencia terminal por cohorte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Titulación por cohorte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Problemas y fortalezas </a:t>
            </a:r>
          </a:p>
          <a:p>
            <a:pPr>
              <a:buFontTx/>
              <a:buAutoNum type="arabicPeriod" startAt="4"/>
              <a:defRPr/>
            </a:pPr>
            <a:r>
              <a:rPr lang="es-MX" dirty="0" smtClean="0"/>
              <a:t>Gestión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Alumnos por computadora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Volúmenes por alumno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Procesos certificados en los que participan</a:t>
            </a:r>
          </a:p>
          <a:p>
            <a:pPr>
              <a:buFontTx/>
              <a:buAutoNum type="arabicPeriod" startAt="4"/>
              <a:defRPr/>
            </a:pPr>
            <a:r>
              <a:rPr lang="es-MX" dirty="0" smtClean="0"/>
              <a:t>Principales acciones para impulsar </a:t>
            </a:r>
            <a:r>
              <a:rPr lang="es-MX" dirty="0" smtClean="0"/>
              <a:t>para mejorar los indicadores</a:t>
            </a:r>
            <a:endParaRPr lang="es-MX" dirty="0" smtClean="0"/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_________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__________</a:t>
            </a:r>
          </a:p>
          <a:p>
            <a:pPr lvl="1">
              <a:buFontTx/>
              <a:buAutoNum type="arabicPeriod"/>
              <a:defRPr/>
            </a:pPr>
            <a:r>
              <a:rPr lang="es-MX" dirty="0" smtClean="0"/>
              <a:t>___________</a:t>
            </a:r>
            <a:endParaRPr lang="es-MX" dirty="0" smtClean="0"/>
          </a:p>
          <a:p>
            <a:pPr lvl="1">
              <a:buFontTx/>
              <a:buAutoNum type="arabicPeriod"/>
              <a:defRPr/>
            </a:pPr>
            <a:endParaRPr lang="es-MX" dirty="0" smtClean="0"/>
          </a:p>
          <a:p>
            <a:pPr marL="0" indent="0">
              <a:lnSpc>
                <a:spcPct val="90000"/>
              </a:lnSpc>
              <a:defRPr/>
            </a:pPr>
            <a:endParaRPr lang="es-MX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es-MX" dirty="0" smtClean="0">
                <a:solidFill>
                  <a:srgbClr val="FF0000"/>
                </a:solidFill>
              </a:rPr>
              <a:t>Notas: En la exposición, en cada tema, se deberán explicar lo que se ha hecho para obtener los resultados que se presentan. </a:t>
            </a:r>
          </a:p>
        </p:txBody>
      </p:sp>
    </p:spTree>
    <p:extLst>
      <p:ext uri="{BB962C8B-B14F-4D97-AF65-F5344CB8AC3E}">
        <p14:creationId xmlns:p14="http://schemas.microsoft.com/office/powerpoint/2010/main" val="1816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23913" y="1576388"/>
            <a:ext cx="72310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s-MX" dirty="0">
                <a:solidFill>
                  <a:srgbClr val="FF0000"/>
                </a:solidFill>
              </a:rPr>
              <a:t>De los temas e indicadores propuestos es conveniente que, de acuerdo a la situación de cada DES, se presenten los resultados más notables y las necesidades que tienen para mejorar. Por ejemplo, en capacidad académica pueden presentar publicaciones, congresos o seminarios organizados, etc. También pueden incluir movilidad de alumnos o profesores, etc.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endParaRPr lang="es-MX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r>
              <a:rPr lang="es-MX" dirty="0">
                <a:solidFill>
                  <a:srgbClr val="FF0000"/>
                </a:solidFill>
              </a:rPr>
              <a:t>Recordar que la DES cuenta con 20 minutos para su presentación ante los evaluadores y es la oportunidad para que nos conozcan y reconozcan el esfuerzo que hemos hecho como Universidad, pero también, los evaluadores deben conocer nuestras necesidades para seguir mejorando.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endParaRPr lang="es-MX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18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07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93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09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59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65806" y="910683"/>
            <a:ext cx="4578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Título</a:t>
            </a:r>
          </a:p>
          <a:p>
            <a:pPr algn="r"/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Sub-título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79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320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UAEMex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Autónoma Estado de México</dc:creator>
  <cp:lastModifiedBy>USUARIO</cp:lastModifiedBy>
  <cp:revision>4</cp:revision>
  <dcterms:created xsi:type="dcterms:W3CDTF">2015-03-26T19:31:23Z</dcterms:created>
  <dcterms:modified xsi:type="dcterms:W3CDTF">2015-04-06T20:38:30Z</dcterms:modified>
</cp:coreProperties>
</file>