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58" r:id="rId28"/>
  </p:sldIdLst>
  <p:sldSz cx="9144000" cy="6858000" type="screen4x3"/>
  <p:notesSz cx="6858000" cy="9144000"/>
  <p:defaultTextStyle>
    <a:defPPr>
      <a:defRPr lang="es-ES_trad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/>
    <p:restoredTop sz="94699"/>
  </p:normalViewPr>
  <p:slideViewPr>
    <p:cSldViewPr snapToGrid="0" snapToObjects="1">
      <p:cViewPr varScale="1">
        <p:scale>
          <a:sx n="88" d="100"/>
          <a:sy n="88" d="100"/>
        </p:scale>
        <p:origin x="13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BD75-2423-C145-8C19-485773558A93}" type="datetimeFigureOut">
              <a:rPr lang="es-ES_tradnl" smtClean="0"/>
              <a:t>16/08/2017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DB05-8E67-B94D-AA50-B6F46668EB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110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BD75-2423-C145-8C19-485773558A93}" type="datetimeFigureOut">
              <a:rPr lang="es-ES_tradnl" smtClean="0"/>
              <a:t>16/08/2017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DB05-8E67-B94D-AA50-B6F46668EB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909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BD75-2423-C145-8C19-485773558A93}" type="datetimeFigureOut">
              <a:rPr lang="es-ES_tradnl" smtClean="0"/>
              <a:t>16/08/2017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DB05-8E67-B94D-AA50-B6F46668EB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905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BD75-2423-C145-8C19-485773558A93}" type="datetimeFigureOut">
              <a:rPr lang="es-ES_tradnl" smtClean="0"/>
              <a:t>16/08/2017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DB05-8E67-B94D-AA50-B6F46668EB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294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BD75-2423-C145-8C19-485773558A93}" type="datetimeFigureOut">
              <a:rPr lang="es-ES_tradnl" smtClean="0"/>
              <a:t>16/08/2017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DB05-8E67-B94D-AA50-B6F46668EB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327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BD75-2423-C145-8C19-485773558A93}" type="datetimeFigureOut">
              <a:rPr lang="es-ES_tradnl" smtClean="0"/>
              <a:t>16/08/2017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DB05-8E67-B94D-AA50-B6F46668EB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809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BD75-2423-C145-8C19-485773558A93}" type="datetimeFigureOut">
              <a:rPr lang="es-ES_tradnl" smtClean="0"/>
              <a:t>16/08/2017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DB05-8E67-B94D-AA50-B6F46668EB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087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BD75-2423-C145-8C19-485773558A93}" type="datetimeFigureOut">
              <a:rPr lang="es-ES_tradnl" smtClean="0"/>
              <a:t>16/08/2017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DB05-8E67-B94D-AA50-B6F46668EB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293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BD75-2423-C145-8C19-485773558A93}" type="datetimeFigureOut">
              <a:rPr lang="es-ES_tradnl" smtClean="0"/>
              <a:t>16/08/2017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DB05-8E67-B94D-AA50-B6F46668EB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072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BD75-2423-C145-8C19-485773558A93}" type="datetimeFigureOut">
              <a:rPr lang="es-ES_tradnl" smtClean="0"/>
              <a:t>16/08/2017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DB05-8E67-B94D-AA50-B6F46668EB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029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BD75-2423-C145-8C19-485773558A93}" type="datetimeFigureOut">
              <a:rPr lang="es-ES_tradnl" smtClean="0"/>
              <a:t>16/08/2017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DB05-8E67-B94D-AA50-B6F46668EB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9732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6BD75-2423-C145-8C19-485773558A93}" type="datetimeFigureOut">
              <a:rPr lang="es-ES_tradnl" smtClean="0"/>
              <a:t>16/08/2017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6DB05-8E67-B94D-AA50-B6F46668EB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806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Anexos/09_Anexo_IX_Problemas_Fortalezas_PFCE_DES.xls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Anexos/11_Anexo_XI_Indicadores_Resultado_PFCE_DES.xls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Anexos/Contenido%20del%20Proyecto%20de%20la%20DES.doc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Anexos/15_Anexo_XV_Criterios_Captura_BMS.ppt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lgmedranoc@uaemex.mx" TargetMode="External"/><Relationship Id="rId3" Type="http://schemas.openxmlformats.org/officeDocument/2006/relationships/hyperlink" Target="mailto:mimartinezh@uaemex.mx" TargetMode="External"/><Relationship Id="rId7" Type="http://schemas.openxmlformats.org/officeDocument/2006/relationships/hyperlink" Target="mailto:fbarmeagao@uaemex.m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dberdejah@uaemex.mx" TargetMode="External"/><Relationship Id="rId5" Type="http://schemas.openxmlformats.org/officeDocument/2006/relationships/hyperlink" Target="mailto:almayag@uaemex.mx" TargetMode="External"/><Relationship Id="rId4" Type="http://schemas.openxmlformats.org/officeDocument/2006/relationships/hyperlink" Target="mailto:adiazj@uaemex.mx" TargetMode="External"/><Relationship Id="rId9" Type="http://schemas.openxmlformats.org/officeDocument/2006/relationships/hyperlink" Target="mailto:Nos_na4@Hotmail.com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83828" y="6139543"/>
            <a:ext cx="2460171" cy="468086"/>
          </a:xfrm>
        </p:spPr>
        <p:txBody>
          <a:bodyPr anchor="t">
            <a:normAutofit/>
          </a:bodyPr>
          <a:lstStyle/>
          <a:p>
            <a:pPr algn="r"/>
            <a:r>
              <a:rPr lang="es-ES_tradnl" sz="2000" b="1" dirty="0" smtClean="0">
                <a:latin typeface="Avenir Heavy" charset="0"/>
                <a:ea typeface="Avenir Heavy" charset="0"/>
                <a:cs typeface="Avenir Heavy" charset="0"/>
              </a:rPr>
              <a:t>Agosto de 2017</a:t>
            </a:r>
            <a:endParaRPr lang="es-ES_tradnl" sz="20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4067817"/>
            <a:ext cx="4517571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solidFill>
                  <a:schemeClr val="bg1"/>
                </a:solidFill>
                <a:latin typeface="Avenir" panose="020B0503020203020204" pitchFamily="34" charset="0"/>
                <a:cs typeface="Helvetica"/>
              </a:rPr>
              <a:t>Principales lineamientos para la formulación del PFCE 2018-2019 </a:t>
            </a:r>
            <a:endParaRPr lang="es-ES" sz="2800" dirty="0">
              <a:solidFill>
                <a:schemeClr val="bg1"/>
              </a:solidFill>
              <a:latin typeface="Avenir" panose="020B050302020302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712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463144" y="21772"/>
            <a:ext cx="4602696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Conceptos que no apoya el PFCE 2018-2019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89165" y="1313453"/>
            <a:ext cx="8232321" cy="4586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Renta </a:t>
            </a:r>
            <a:r>
              <a:rPr lang="es-MX" sz="2400" dirty="0">
                <a:latin typeface="Avenir" panose="020B0503020203020204" pitchFamily="34" charset="0"/>
              </a:rPr>
              <a:t>de espacios y mobiliario de la propia institución para la realización de eventos académicos.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Pago </a:t>
            </a:r>
            <a:r>
              <a:rPr lang="es-MX" sz="2400" dirty="0">
                <a:latin typeface="Avenir" panose="020B0503020203020204" pitchFamily="34" charset="0"/>
              </a:rPr>
              <a:t>de personal de la institución y externo, para llevar a cabo presentaciones musicales, artísticas, teatrales, así como personal de </a:t>
            </a:r>
            <a:r>
              <a:rPr lang="es-MX" sz="2400" dirty="0" smtClean="0">
                <a:latin typeface="Avenir" panose="020B0503020203020204" pitchFamily="34" charset="0"/>
              </a:rPr>
              <a:t>seguridad.</a:t>
            </a:r>
            <a:endParaRPr lang="es-MX" sz="2400" dirty="0">
              <a:latin typeface="Avenir" panose="020B0503020203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Pago </a:t>
            </a:r>
            <a:r>
              <a:rPr lang="es-MX" sz="2400" dirty="0">
                <a:latin typeface="Avenir" panose="020B0503020203020204" pitchFamily="34" charset="0"/>
              </a:rPr>
              <a:t>de peajes y combustible para personal administrativo.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Pago </a:t>
            </a:r>
            <a:r>
              <a:rPr lang="es-MX" sz="2400" dirty="0">
                <a:latin typeface="Avenir" panose="020B0503020203020204" pitchFamily="34" charset="0"/>
              </a:rPr>
              <a:t>de propinas.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Pago </a:t>
            </a:r>
            <a:r>
              <a:rPr lang="es-MX" sz="2400" dirty="0">
                <a:latin typeface="Avenir" panose="020B0503020203020204" pitchFamily="34" charset="0"/>
              </a:rPr>
              <a:t>para certificación de idiomas extranjeros.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Transporte</a:t>
            </a:r>
            <a:r>
              <a:rPr lang="es-MX" sz="2400" dirty="0">
                <a:latin typeface="Avenir" panose="020B0503020203020204" pitchFamily="34" charset="0"/>
              </a:rPr>
              <a:t>, hospedaje y alimentación para establecer redes de colaboración</a:t>
            </a:r>
            <a:r>
              <a:rPr lang="es-MX" sz="2400" dirty="0" smtClean="0">
                <a:latin typeface="Avenir" panose="020B0503020203020204" pitchFamily="34" charset="0"/>
              </a:rPr>
              <a:t>.</a:t>
            </a:r>
            <a:endParaRPr lang="es-MX" sz="2400" dirty="0"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7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463144" y="21772"/>
            <a:ext cx="4602696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Conceptos que no apoya el PFCE 2018-2019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89165" y="1313453"/>
            <a:ext cx="7971063" cy="3824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Consultorías </a:t>
            </a:r>
            <a:r>
              <a:rPr lang="es-MX" sz="2400" dirty="0">
                <a:latin typeface="Avenir" panose="020B0503020203020204" pitchFamily="34" charset="0"/>
              </a:rPr>
              <a:t>y asesorías sobre normas de calidad.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Membresías </a:t>
            </a:r>
            <a:r>
              <a:rPr lang="es-MX" sz="2400" dirty="0">
                <a:latin typeface="Avenir" panose="020B0503020203020204" pitchFamily="34" charset="0"/>
              </a:rPr>
              <a:t>para </a:t>
            </a:r>
            <a:r>
              <a:rPr lang="es-MX" sz="2400" dirty="0" smtClean="0">
                <a:latin typeface="Avenir" panose="020B0503020203020204" pitchFamily="34" charset="0"/>
              </a:rPr>
              <a:t>asociaciones.</a:t>
            </a:r>
            <a:endParaRPr lang="es-MX" sz="2400" dirty="0">
              <a:latin typeface="Avenir" panose="020B0503020203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Servicios </a:t>
            </a:r>
            <a:r>
              <a:rPr lang="es-MX" sz="2400" dirty="0">
                <a:latin typeface="Avenir" panose="020B0503020203020204" pitchFamily="34" charset="0"/>
              </a:rPr>
              <a:t>de diseño de páginas web.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Seguros </a:t>
            </a:r>
            <a:r>
              <a:rPr lang="es-MX" sz="2400" dirty="0">
                <a:latin typeface="Avenir" panose="020B0503020203020204" pitchFamily="34" charset="0"/>
              </a:rPr>
              <a:t>de viaje.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Pago </a:t>
            </a:r>
            <a:r>
              <a:rPr lang="es-MX" sz="2400" dirty="0">
                <a:latin typeface="Avenir" panose="020B0503020203020204" pitchFamily="34" charset="0"/>
              </a:rPr>
              <a:t>de Impresión de tesis para alumnos de posgrado.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Certificaciones </a:t>
            </a:r>
            <a:r>
              <a:rPr lang="es-MX" sz="2400" dirty="0">
                <a:latin typeface="Avenir" panose="020B0503020203020204" pitchFamily="34" charset="0"/>
              </a:rPr>
              <a:t>para docentes en su área disciplinar.</a:t>
            </a:r>
          </a:p>
        </p:txBody>
      </p:sp>
    </p:spTree>
    <p:extLst>
      <p:ext uri="{BB962C8B-B14F-4D97-AF65-F5344CB8AC3E}">
        <p14:creationId xmlns:p14="http://schemas.microsoft.com/office/powerpoint/2010/main" val="201001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463144" y="21772"/>
            <a:ext cx="4602696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Conceptos que no apoya el PFCE 2018-2019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89165" y="1126537"/>
            <a:ext cx="7971063" cy="776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Los siguientes conceptos deberán canalizarse a través del FAM:</a:t>
            </a:r>
          </a:p>
        </p:txBody>
      </p:sp>
      <p:pic>
        <p:nvPicPr>
          <p:cNvPr id="5" name="Imagen 4"/>
          <p:cNvPicPr/>
          <p:nvPr/>
        </p:nvPicPr>
        <p:blipFill rotWithShape="1">
          <a:blip r:embed="rId3"/>
          <a:srcRect l="11031" t="17200" r="33301" b="21847"/>
          <a:stretch/>
        </p:blipFill>
        <p:spPr bwMode="auto">
          <a:xfrm>
            <a:off x="1034143" y="2090058"/>
            <a:ext cx="6945086" cy="4147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944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463144" y="21772"/>
            <a:ext cx="4602696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Conceptos que no apoya el PFCE 2018-2019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3"/>
          <a:srcRect l="10523" t="15388" r="33300" b="22888"/>
          <a:stretch/>
        </p:blipFill>
        <p:spPr bwMode="auto">
          <a:xfrm>
            <a:off x="892629" y="1032282"/>
            <a:ext cx="7043057" cy="4976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216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463144" y="21772"/>
            <a:ext cx="4602696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Conceptos que no apoya el PFCE 2018-2019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751114" y="947057"/>
            <a:ext cx="7293429" cy="5214257"/>
            <a:chOff x="0" y="0"/>
            <a:chExt cx="3143250" cy="238125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62" t="14484" r="33130" b="24562"/>
            <a:stretch/>
          </p:blipFill>
          <p:spPr bwMode="auto">
            <a:xfrm>
              <a:off x="0" y="457200"/>
              <a:ext cx="3143250" cy="19240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2" t="18105" r="33130" b="66204"/>
            <a:stretch/>
          </p:blipFill>
          <p:spPr bwMode="auto">
            <a:xfrm>
              <a:off x="0" y="0"/>
              <a:ext cx="3143250" cy="4953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34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463144" y="21772"/>
            <a:ext cx="4602696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Conceptos que no apoya el PFCE 2018-2019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3"/>
          <a:srcRect l="10862" t="55220" r="32790"/>
          <a:stretch/>
        </p:blipFill>
        <p:spPr bwMode="auto">
          <a:xfrm>
            <a:off x="1099458" y="1317170"/>
            <a:ext cx="7053943" cy="3864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432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93770" y="21772"/>
            <a:ext cx="4472069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Formatos para completar por la DES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389165" y="1313453"/>
            <a:ext cx="7971063" cy="3824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Fortalezas y problemas de </a:t>
            </a:r>
            <a:r>
              <a:rPr lang="es-MX" sz="2400" dirty="0">
                <a:latin typeface="Avenir" panose="020B0503020203020204" pitchFamily="34" charset="0"/>
              </a:rPr>
              <a:t>la </a:t>
            </a:r>
            <a:r>
              <a:rPr lang="es-MX" sz="2400" dirty="0" smtClean="0">
                <a:latin typeface="Avenir" panose="020B0503020203020204" pitchFamily="34" charset="0"/>
              </a:rPr>
              <a:t>DES. </a:t>
            </a:r>
            <a:r>
              <a:rPr lang="es-MX" sz="2400" dirty="0">
                <a:latin typeface="Avenir" panose="020B0503020203020204" pitchFamily="34" charset="0"/>
              </a:rPr>
              <a:t>(</a:t>
            </a:r>
            <a:r>
              <a:rPr lang="es-MX" sz="2400" dirty="0" smtClean="0">
                <a:latin typeface="Avenir" panose="020B0503020203020204" pitchFamily="34" charset="0"/>
                <a:hlinkClick r:id="rId3" action="ppaction://hlinkfile"/>
              </a:rPr>
              <a:t>09_Anexo_IX_Problemas_Fortalezas_PFCE_DES</a:t>
            </a:r>
            <a:r>
              <a:rPr lang="es-MX" sz="2400" dirty="0" smtClean="0">
                <a:latin typeface="Avenir" panose="020B0503020203020204" pitchFamily="34" charset="0"/>
              </a:rPr>
              <a:t>).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s-MX" sz="2400" dirty="0">
              <a:latin typeface="Avenir" panose="020B0503020203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Indicadores de resultado. </a:t>
            </a:r>
            <a:r>
              <a:rPr lang="es-MX" sz="2400" dirty="0">
                <a:latin typeface="Avenir" panose="020B0503020203020204" pitchFamily="34" charset="0"/>
              </a:rPr>
              <a:t>(</a:t>
            </a:r>
            <a:r>
              <a:rPr lang="es-MX" sz="2400" dirty="0" smtClean="0">
                <a:latin typeface="Avenir" panose="020B0503020203020204" pitchFamily="34" charset="0"/>
                <a:hlinkClick r:id="rId4" action="ppaction://hlinkfile"/>
              </a:rPr>
              <a:t>11_Anexo_XI_Indicadores_Resultado_PFCE_DES</a:t>
            </a:r>
            <a:r>
              <a:rPr lang="es-MX" sz="2400" dirty="0" smtClean="0">
                <a:latin typeface="Avenir" panose="020B0503020203020204" pitchFamily="34" charset="0"/>
              </a:rPr>
              <a:t>)</a:t>
            </a:r>
            <a:endParaRPr lang="es-MX" sz="2400" dirty="0">
              <a:latin typeface="Avenir" panose="020B0503020203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s-MX" sz="2400" dirty="0" smtClean="0">
              <a:latin typeface="Avenir" panose="020B0503020203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Anexo XII. Indicadores básicos de la DES.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s-MX" sz="2400" dirty="0">
              <a:latin typeface="Avenir" panose="020B0503020203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Proyecto integral de la DES.</a:t>
            </a:r>
            <a:endParaRPr lang="es-MX" sz="2400" dirty="0"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59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93770" y="152401"/>
            <a:ext cx="4472069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Estructura de un proyecto integral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3"/>
          <a:srcRect l="9674" t="16596" r="33130" b="36935"/>
          <a:stretch/>
        </p:blipFill>
        <p:spPr bwMode="auto">
          <a:xfrm>
            <a:off x="664029" y="1077686"/>
            <a:ext cx="7772400" cy="48659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85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93770" y="152401"/>
            <a:ext cx="4472069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Contenido mínimo de un proyecto integral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pic>
        <p:nvPicPr>
          <p:cNvPr id="5" name="Imagen 4">
            <a:hlinkClick r:id="rId3" action="ppaction://hlinkfile"/>
          </p:cNvPr>
          <p:cNvPicPr/>
          <p:nvPr/>
        </p:nvPicPr>
        <p:blipFill rotWithShape="1">
          <a:blip r:embed="rId4"/>
          <a:srcRect l="27156" t="14483" r="29226" b="2535"/>
          <a:stretch/>
        </p:blipFill>
        <p:spPr bwMode="auto">
          <a:xfrm>
            <a:off x="1240971" y="979714"/>
            <a:ext cx="6531429" cy="52904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708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93770" y="152401"/>
            <a:ext cx="4472069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Consideraciones para el  proyecto integral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88496" y="1338943"/>
            <a:ext cx="8013248" cy="4561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Las </a:t>
            </a:r>
            <a:r>
              <a:rPr lang="es-MX" sz="2400" dirty="0">
                <a:latin typeface="Avenir" panose="020B0503020203020204" pitchFamily="34" charset="0"/>
              </a:rPr>
              <a:t>metas deberán ser académicas y no referirse sólo a la adquisición de equipos o materiales.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La </a:t>
            </a:r>
            <a:r>
              <a:rPr lang="es-MX" sz="2400" dirty="0">
                <a:latin typeface="Avenir" panose="020B0503020203020204" pitchFamily="34" charset="0"/>
              </a:rPr>
              <a:t>descripción de los conceptos de gasto se deberá realizar conforma a los criterios establecidos en el </a:t>
            </a:r>
            <a:r>
              <a:rPr lang="es-MX" sz="2400" dirty="0">
                <a:latin typeface="Avenir" panose="020B0503020203020204" pitchFamily="34" charset="0"/>
                <a:hlinkClick r:id="rId3" action="ppaction://hlinkpres?slideindex=1&amp;slidetitle="/>
              </a:rPr>
              <a:t>Anexo </a:t>
            </a:r>
            <a:r>
              <a:rPr lang="es-MX" sz="2400" dirty="0" smtClean="0">
                <a:latin typeface="Avenir" panose="020B0503020203020204" pitchFamily="34" charset="0"/>
                <a:hlinkClick r:id="rId3" action="ppaction://hlinkpres?slideindex=1&amp;slidetitle="/>
              </a:rPr>
              <a:t>XV</a:t>
            </a:r>
            <a:r>
              <a:rPr lang="es-MX" sz="2400" dirty="0" smtClean="0">
                <a:latin typeface="Avenir" panose="020B0503020203020204" pitchFamily="34" charset="0"/>
              </a:rPr>
              <a:t>.</a:t>
            </a:r>
            <a:endParaRPr lang="es-MX" sz="2400" dirty="0">
              <a:latin typeface="Avenir" panose="020B0503020203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Es </a:t>
            </a:r>
            <a:r>
              <a:rPr lang="es-MX" sz="2400" dirty="0">
                <a:latin typeface="Avenir" panose="020B0503020203020204" pitchFamily="34" charset="0"/>
              </a:rPr>
              <a:t>importante realizar una calendarización para la aplicación de los recursos, con el propósito de hacer una correcta programación de los mismos y se ejerzan de manera oportuna, para con ello poder cumplir con los porcentajes de gasto programados en cada trimestre. </a:t>
            </a:r>
            <a:endParaRPr lang="es-MX" sz="2400" dirty="0" smtClean="0"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5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170714" y="0"/>
            <a:ext cx="360121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_tradnl" sz="2500" b="1" dirty="0" smtClean="0">
                <a:latin typeface="Avenir Book" charset="0"/>
                <a:ea typeface="Avenir Book" charset="0"/>
                <a:cs typeface="Avenir Book" charset="0"/>
              </a:rPr>
              <a:t>Objetivos de la reunión</a:t>
            </a:r>
            <a:endParaRPr lang="es-ES_tradnl" sz="16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72886" y="1568847"/>
            <a:ext cx="71083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s-MX" sz="2400" dirty="0">
                <a:latin typeface="Avenir Book" panose="02000503020000020003" pitchFamily="2" charset="0"/>
              </a:rPr>
              <a:t>Mostrar los principales lineamientos de la Guía para la formulación del PFCE </a:t>
            </a:r>
            <a:r>
              <a:rPr lang="es-MX" sz="2400" dirty="0" smtClean="0">
                <a:latin typeface="Avenir Book" panose="02000503020000020003" pitchFamily="2" charset="0"/>
              </a:rPr>
              <a:t>2018-2019.</a:t>
            </a:r>
            <a:endParaRPr lang="es-MX" sz="2400" dirty="0">
              <a:latin typeface="Avenir Book" panose="02000503020000020003" pitchFamily="2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s-MX" sz="2400" dirty="0">
                <a:latin typeface="Avenir Book" panose="02000503020000020003" pitchFamily="2" charset="0"/>
              </a:rPr>
              <a:t>Dar a conocer el cronograma de trabajo</a:t>
            </a:r>
            <a:r>
              <a:rPr lang="es-MX" sz="2400" dirty="0" smtClean="0">
                <a:latin typeface="Avenir Book" panose="02000503020000020003" pitchFamily="2" charset="0"/>
              </a:rPr>
              <a:t>.</a:t>
            </a:r>
            <a:endParaRPr lang="es-MX" sz="2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27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93770" y="152401"/>
            <a:ext cx="4472069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Consideraciones para el  proyecto integral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89165" y="1197429"/>
            <a:ext cx="8493578" cy="2427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Cuando </a:t>
            </a:r>
            <a:r>
              <a:rPr lang="es-MX" sz="2400" dirty="0">
                <a:latin typeface="Avenir" panose="020B0503020203020204" pitchFamily="34" charset="0"/>
              </a:rPr>
              <a:t>se autorice el ejercicio del proyecto </a:t>
            </a:r>
            <a:r>
              <a:rPr lang="es-MX" sz="2400" dirty="0" smtClean="0">
                <a:latin typeface="Avenir" panose="020B0503020203020204" pitchFamily="34" charset="0"/>
              </a:rPr>
              <a:t>es importante que se </a:t>
            </a:r>
            <a:r>
              <a:rPr lang="es-MX" sz="2400" dirty="0">
                <a:latin typeface="Avenir" panose="020B0503020203020204" pitchFamily="34" charset="0"/>
              </a:rPr>
              <a:t>aplique en cada uno de los años, y no se adelanten metas y acciones con recursos de otras fuentes y que posteriormente ocasionan solicitudes de transferencias a metas, acciones y rubros del gasto que no están sustentadas en el proyecto original aprobado.</a:t>
            </a:r>
          </a:p>
        </p:txBody>
      </p:sp>
    </p:spTree>
    <p:extLst>
      <p:ext uri="{BB962C8B-B14F-4D97-AF65-F5344CB8AC3E}">
        <p14:creationId xmlns:p14="http://schemas.microsoft.com/office/powerpoint/2010/main" val="166581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430486" y="108859"/>
            <a:ext cx="4635353" cy="10776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Especificaciones para los OP del proyecto de la DES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3"/>
          <a:srcRect l="13747" t="18407" r="14631" b="14303"/>
          <a:stretch/>
        </p:blipFill>
        <p:spPr bwMode="auto">
          <a:xfrm>
            <a:off x="674913" y="1186545"/>
            <a:ext cx="8001001" cy="5159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090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93770" y="152401"/>
            <a:ext cx="4472069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Insumos para la elaboración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89165" y="1197429"/>
            <a:ext cx="8058149" cy="38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venir" panose="020B0503020203020204" pitchFamily="34" charset="0"/>
              </a:rPr>
              <a:t>Plan Rector de Desarrollo Institucional </a:t>
            </a:r>
            <a:r>
              <a:rPr lang="es-MX" sz="2400" dirty="0" smtClean="0">
                <a:latin typeface="Avenir" panose="020B0503020203020204" pitchFamily="34" charset="0"/>
              </a:rPr>
              <a:t>2017-2021.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s-MX" sz="2400" dirty="0">
              <a:latin typeface="Avenir" panose="020B0503020203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venir" panose="020B0503020203020204" pitchFamily="34" charset="0"/>
              </a:rPr>
              <a:t>Resultados de la evaluación del </a:t>
            </a:r>
            <a:r>
              <a:rPr lang="es-MX" sz="2400" dirty="0" smtClean="0">
                <a:latin typeface="Avenir" panose="020B0503020203020204" pitchFamily="34" charset="0"/>
              </a:rPr>
              <a:t>PFCE 2016-2017.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s-MX" sz="2400" dirty="0">
              <a:latin typeface="Avenir" panose="020B0503020203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venir" panose="020B0503020203020204" pitchFamily="34" charset="0"/>
              </a:rPr>
              <a:t>PFCE </a:t>
            </a:r>
            <a:r>
              <a:rPr lang="es-MX" sz="2400" dirty="0" smtClean="0">
                <a:latin typeface="Avenir" panose="020B0503020203020204" pitchFamily="34" charset="0"/>
              </a:rPr>
              <a:t>2016-2017.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s-MX" sz="2400" dirty="0">
              <a:latin typeface="Avenir" panose="020B0503020203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venir" panose="020B0503020203020204" pitchFamily="34" charset="0"/>
              </a:rPr>
              <a:t>Evolución de los principales indicadores de capacidad y competitividad académica</a:t>
            </a:r>
            <a:r>
              <a:rPr lang="es-MX" sz="2400" dirty="0" smtClean="0">
                <a:latin typeface="Avenir" panose="020B0503020203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s-MX" sz="2400" dirty="0">
              <a:latin typeface="Avenir" panose="020B0503020203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venir" panose="020B0503020203020204" pitchFamily="34" charset="0"/>
              </a:rPr>
              <a:t>Recomendaciones de CIEES y COPAES, y del Comité evaluador de los programas de posgrado en el PNPC.</a:t>
            </a:r>
          </a:p>
        </p:txBody>
      </p:sp>
    </p:spTree>
    <p:extLst>
      <p:ext uri="{BB962C8B-B14F-4D97-AF65-F5344CB8AC3E}">
        <p14:creationId xmlns:p14="http://schemas.microsoft.com/office/powerpoint/2010/main" val="178678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93770" y="152401"/>
            <a:ext cx="4472069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Cronograma de trabajo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967159"/>
              </p:ext>
            </p:extLst>
          </p:nvPr>
        </p:nvGraphicFramePr>
        <p:xfrm>
          <a:off x="98503" y="950239"/>
          <a:ext cx="8990534" cy="5322746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4495906"/>
                <a:gridCol w="492269"/>
                <a:gridCol w="859530"/>
                <a:gridCol w="859530"/>
                <a:gridCol w="805619"/>
                <a:gridCol w="700655"/>
                <a:gridCol w="777025"/>
              </a:tblGrid>
              <a:tr h="0">
                <a:tc rowSpan="2"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latin typeface="Avenir Book" panose="02000503020000020003" pitchFamily="2" charset="0"/>
                        </a:rPr>
                        <a:t>Actividad</a:t>
                      </a:r>
                      <a:endParaRPr lang="es-MX" sz="14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 gridSpan="4"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latin typeface="Avenir Book" panose="02000503020000020003" pitchFamily="2" charset="0"/>
                        </a:rPr>
                        <a:t>Agosto</a:t>
                      </a:r>
                      <a:endParaRPr lang="es-MX" sz="14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19" marB="45719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841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</a:endParaRPr>
                    </a:p>
                  </a:txBody>
                  <a:tcPr marL="91443" marR="91443" marT="45719" marB="45719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</a:endParaRPr>
                    </a:p>
                  </a:txBody>
                  <a:tcPr marL="91443" marR="91443" marT="45719" marB="45719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Avenir Book" panose="02000503020000020003" pitchFamily="2" charset="0"/>
                        </a:rPr>
                        <a:t>Septiembre</a:t>
                      </a:r>
                      <a:endParaRPr lang="es-MX" sz="1400" dirty="0" smtClean="0">
                        <a:solidFill>
                          <a:schemeClr val="bg1"/>
                        </a:solidFill>
                        <a:latin typeface="Avenir Book" panose="02000503020000020003" pitchFamily="2" charset="0"/>
                      </a:endParaRPr>
                    </a:p>
                  </a:txBody>
                  <a:tcPr marL="91443" marR="91443" marT="45719" marB="45719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</a:endParaRPr>
                    </a:p>
                  </a:txBody>
                  <a:tcPr marL="91443" marR="91443" marT="45719" marB="45719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latin typeface="Avenir Book" panose="02000503020000020003" pitchFamily="2" charset="0"/>
                        </a:rPr>
                        <a:t>11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latin typeface="Avenir Book" panose="02000503020000020003" pitchFamily="2" charset="0"/>
                        </a:rPr>
                        <a:t>14-18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latin typeface="Avenir Book" panose="02000503020000020003" pitchFamily="2" charset="0"/>
                        </a:rPr>
                        <a:t>21-25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28-31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latin typeface="Avenir Book" panose="02000503020000020003" pitchFamily="2" charset="0"/>
                        </a:rPr>
                        <a:t>4-8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11-14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91443" marR="91443" marT="45719" marB="45719" anchor="ctr"/>
                </a:tc>
              </a:tr>
              <a:tr h="305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Reuniones  con las DES y la gestión institucional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+mn-cs"/>
                        </a:rPr>
                        <a:t>17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+mn-cs"/>
                        </a:rPr>
                        <a:t> y 18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Arial"/>
                        </a:rPr>
                        <a:t>21 y 22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endParaRPr lang="es-MX" sz="1400">
                        <a:latin typeface="Avenir Book" panose="02000503020000020003" pitchFamily="2" charset="0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endParaRPr lang="es-MX" sz="1400" dirty="0">
                        <a:latin typeface="Avenir Book" panose="02000503020000020003" pitchFamily="2" charset="0"/>
                      </a:endParaRPr>
                    </a:p>
                  </a:txBody>
                  <a:tcPr marL="91443" marR="91443" marT="45719" marB="45719" anchor="ctr"/>
                </a:tc>
              </a:tr>
              <a:tr h="266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kern="1200" cap="none" spc="-40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Elaboración y entrega a la </a:t>
                      </a:r>
                      <a:r>
                        <a:rPr kumimoji="0" lang="es-ES" sz="1400" u="none" strike="noStrike" kern="1200" cap="none" spc="-40" normalizeH="0" baseline="0" dirty="0" err="1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SPyDI</a:t>
                      </a:r>
                      <a:r>
                        <a:rPr kumimoji="0" lang="es-ES" sz="1400" u="none" strike="noStrike" kern="1200" cap="none" spc="-40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 de la autoevaluación académica</a:t>
                      </a:r>
                      <a:endParaRPr kumimoji="0" lang="es-ES" sz="1400" b="0" i="0" u="none" strike="noStrike" kern="1200" cap="none" spc="-4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Arial"/>
                        </a:rPr>
                        <a:t>25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endParaRPr lang="es-MX" sz="1400">
                        <a:latin typeface="Avenir Book" panose="02000503020000020003" pitchFamily="2" charset="0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endParaRPr lang="es-MX" sz="1400" dirty="0">
                        <a:latin typeface="Avenir Book" panose="02000503020000020003" pitchFamily="2" charset="0"/>
                      </a:endParaRPr>
                    </a:p>
                  </a:txBody>
                  <a:tcPr marL="91443" marR="91443" marT="45719" marB="45719" anchor="ctr"/>
                </a:tc>
              </a:tr>
              <a:tr h="567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Realimentación por parte de la </a:t>
                      </a:r>
                      <a:r>
                        <a:rPr kumimoji="0" lang="es-ES" sz="14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SPyDI</a:t>
                      </a:r>
                      <a:r>
                        <a:rPr kumimoji="0" lang="es-E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 e incorporación de observaciones por parte de la DES</a:t>
                      </a:r>
                      <a:endParaRPr kumimoji="0" lang="es-E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Arial"/>
                        </a:rPr>
                        <a:t>25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Arial"/>
                        </a:rPr>
                        <a:t>29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>
                        <a:latin typeface="Avenir Book" panose="02000503020000020003" pitchFamily="2" charset="0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endParaRPr lang="es-MX" sz="1400" dirty="0">
                        <a:latin typeface="Avenir Book" panose="02000503020000020003" pitchFamily="2" charset="0"/>
                      </a:endParaRPr>
                    </a:p>
                  </a:txBody>
                  <a:tcPr marL="91443" marR="91443" marT="45719" marB="45719" anchor="ctr"/>
                </a:tc>
              </a:tr>
              <a:tr h="497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kern="1200" cap="none" spc="-40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Elaboración y entrega a la </a:t>
                      </a:r>
                      <a:r>
                        <a:rPr kumimoji="0" lang="es-ES" sz="1400" u="none" strike="noStrike" kern="1200" cap="none" spc="-40" normalizeH="0" baseline="0" dirty="0" err="1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SPyDI</a:t>
                      </a:r>
                      <a:r>
                        <a:rPr kumimoji="0" lang="es-ES" sz="1400" u="none" strike="noStrike" kern="1200" cap="none" spc="-40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 de los formatos: fortalezas y problemas de las DES, Indicadores de calidad de las DES y valores de los indicadores de la DES 2013-2020</a:t>
                      </a:r>
                      <a:endParaRPr kumimoji="0" lang="es-ES" sz="1400" b="0" i="0" u="none" strike="noStrike" kern="1200" cap="none" spc="-4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Avenir Book" panose="02000503020000020003" pitchFamily="2" charset="0"/>
                        </a:rPr>
                        <a:t>25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Arial"/>
                        </a:rPr>
                        <a:t>31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>
                        <a:latin typeface="Avenir Book" panose="02000503020000020003" pitchFamily="2" charset="0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endParaRPr lang="es-MX" sz="1400" dirty="0">
                        <a:latin typeface="Avenir Book" panose="02000503020000020003" pitchFamily="2" charset="0"/>
                      </a:endParaRPr>
                    </a:p>
                  </a:txBody>
                  <a:tcPr marL="91443" marR="91443" marT="45719" marB="45719" anchor="ctr"/>
                </a:tc>
              </a:tr>
              <a:tr h="36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Realimentación por parte de la </a:t>
                      </a:r>
                      <a:r>
                        <a:rPr kumimoji="0" lang="es-ES" sz="14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SPyDI</a:t>
                      </a:r>
                      <a:r>
                        <a:rPr kumimoji="0" lang="es-E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 e incorporación de observaciones por parte de la DES</a:t>
                      </a:r>
                      <a:endParaRPr kumimoji="0" lang="es-E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21" marB="45721" anchor="ctr"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kern="12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ea typeface="+mn-ea"/>
                        <a:cs typeface="Arial"/>
                      </a:endParaRPr>
                    </a:p>
                  </a:txBody>
                  <a:tcPr marL="91438" marR="91438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+mn-ea"/>
                          <a:cs typeface="Arial"/>
                        </a:rPr>
                        <a:t>31</a:t>
                      </a:r>
                      <a:endParaRPr lang="es-MX" sz="1400" b="1" kern="12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ea typeface="+mn-ea"/>
                        <a:cs typeface="Arial"/>
                      </a:endParaRPr>
                    </a:p>
                  </a:txBody>
                  <a:tcPr marL="91438" marR="91438" marT="45721" marB="45721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+mn-ea"/>
                          <a:cs typeface="Arial"/>
                        </a:rPr>
                        <a:t>5</a:t>
                      </a:r>
                      <a:endParaRPr lang="es-MX" sz="1400" b="1" kern="12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ea typeface="+mn-ea"/>
                        <a:cs typeface="Arial"/>
                      </a:endParaRPr>
                    </a:p>
                  </a:txBody>
                  <a:tcPr marL="91438" marR="91438" marT="45721" marB="45721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>
                        <a:latin typeface="Avenir Book" panose="02000503020000020003" pitchFamily="2" charset="0"/>
                      </a:endParaRPr>
                    </a:p>
                  </a:txBody>
                  <a:tcPr marL="91438" marR="91438" marT="45721" marB="45721" anchor="ctr" horzOverflow="overflow"/>
                </a:tc>
              </a:tr>
              <a:tr h="280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Elaboración y entrega a la </a:t>
                      </a:r>
                      <a:r>
                        <a:rPr kumimoji="0" lang="es-ES" sz="14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SPyDI</a:t>
                      </a:r>
                      <a:r>
                        <a:rPr kumimoji="0" lang="es-E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 del proyecto de la DES</a:t>
                      </a:r>
                      <a:endParaRPr kumimoji="0" lang="es-E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+mn-ea"/>
                          <a:cs typeface="Arial"/>
                        </a:rPr>
                        <a:t>8</a:t>
                      </a:r>
                    </a:p>
                  </a:txBody>
                  <a:tcPr marL="91443" marR="91443" marT="45719" marB="4571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b="1" kern="1200" dirty="0" smtClean="0">
                        <a:solidFill>
                          <a:schemeClr val="tx1"/>
                        </a:solidFill>
                        <a:latin typeface="Avenir Book" panose="02000503020000020003" pitchFamily="2" charset="0"/>
                        <a:ea typeface="+mn-ea"/>
                        <a:cs typeface="Arial"/>
                      </a:endParaRPr>
                    </a:p>
                  </a:txBody>
                  <a:tcPr marL="91443" marR="91443" marT="45719" marB="45719" anchor="ctr"/>
                </a:tc>
              </a:tr>
              <a:tr h="3287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Realimentación por parte de la </a:t>
                      </a:r>
                      <a:r>
                        <a:rPr kumimoji="0" lang="es-ES" sz="14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SPyDI</a:t>
                      </a:r>
                      <a:r>
                        <a:rPr kumimoji="0" lang="es-E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 e incorporación de observaciones por parte de la DES</a:t>
                      </a:r>
                      <a:endParaRPr kumimoji="0" lang="es-E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Arial"/>
                        </a:rPr>
                        <a:t>11-12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Entrega final a la </a:t>
                      </a:r>
                      <a:r>
                        <a:rPr kumimoji="0" lang="es-ES" sz="14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SPyDI</a:t>
                      </a:r>
                      <a:endParaRPr kumimoji="0" lang="es-E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Arial"/>
                        </a:rPr>
                        <a:t>14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>
                    <a:solidFill>
                      <a:schemeClr val="accent2"/>
                    </a:solidFill>
                  </a:tcPr>
                </a:tc>
              </a:tr>
              <a:tr h="2612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Incorporación de la información al sistema de la DGESU</a:t>
                      </a:r>
                      <a:endParaRPr kumimoji="0" lang="es-E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Arial"/>
                        </a:rPr>
                        <a:t>18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78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3960" y="163288"/>
            <a:ext cx="4472069" cy="522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Equipos de trabajo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025787"/>
              </p:ext>
            </p:extLst>
          </p:nvPr>
        </p:nvGraphicFramePr>
        <p:xfrm>
          <a:off x="139861" y="1118052"/>
          <a:ext cx="8906168" cy="51792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1870"/>
                <a:gridCol w="2778900"/>
                <a:gridCol w="175293"/>
                <a:gridCol w="2061447"/>
                <a:gridCol w="2318658"/>
              </a:tblGrid>
              <a:tr h="407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effectLst/>
                          <a:latin typeface="Avenir Book" panose="02000503020000020003" pitchFamily="2" charset="0"/>
                        </a:rPr>
                        <a:t>DES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kern="1200">
                          <a:effectLst/>
                          <a:latin typeface="Avenir Book" panose="02000503020000020003" pitchFamily="2" charset="0"/>
                        </a:rPr>
                        <a:t>Apoyo de la SPyDI</a:t>
                      </a:r>
                      <a:endParaRPr lang="es-MX" sz="160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venir Book" panose="02000503020000020003" pitchFamily="2" charset="0"/>
                        </a:rPr>
                        <a:t> 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kern="1200">
                          <a:effectLst/>
                          <a:latin typeface="Avenir Book" panose="02000503020000020003" pitchFamily="2" charset="0"/>
                        </a:rPr>
                        <a:t>DES</a:t>
                      </a:r>
                      <a:endParaRPr lang="es-MX" sz="160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kern="1200">
                          <a:effectLst/>
                          <a:latin typeface="Avenir Book" panose="02000503020000020003" pitchFamily="2" charset="0"/>
                        </a:rPr>
                        <a:t>Apoyo de la SPyDI</a:t>
                      </a:r>
                      <a:endParaRPr lang="es-MX" sz="160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/>
                </a:tc>
              </a:tr>
              <a:tr h="40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effectLst/>
                          <a:latin typeface="Avenir Book" panose="02000503020000020003" pitchFamily="2" charset="0"/>
                        </a:rPr>
                        <a:t>Ciencias Naturales y Exactas</a:t>
                      </a:r>
                      <a:endParaRPr lang="es-MX" sz="1600" b="1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effectLst/>
                          <a:latin typeface="Avenir Book" panose="02000503020000020003" pitchFamily="2" charset="0"/>
                        </a:rPr>
                        <a:t>Lic. Martha Irma Martínez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s-MX" sz="1600" u="sng" kern="1200" dirty="0">
                          <a:effectLst/>
                          <a:latin typeface="Avenir Book" panose="02000503020000020003" pitchFamily="2" charset="0"/>
                          <a:hlinkClick r:id="rId3"/>
                        </a:rPr>
                        <a:t>mimartinezh@uaemex.mx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venir Book" panose="02000503020000020003" pitchFamily="2" charset="0"/>
                        </a:rPr>
                        <a:t> 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effectLst/>
                          <a:latin typeface="Avenir Book" panose="02000503020000020003" pitchFamily="2" charset="0"/>
                        </a:rPr>
                        <a:t>Atlacomulco</a:t>
                      </a:r>
                      <a:endParaRPr lang="es-MX" sz="1600" b="1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kern="1200">
                          <a:effectLst/>
                          <a:latin typeface="Avenir Book" panose="02000503020000020003" pitchFamily="2" charset="0"/>
                        </a:rPr>
                        <a:t>Lic. Araceli Díaz Jiménez</a:t>
                      </a:r>
                      <a:endParaRPr lang="es-MX" sz="1600">
                        <a:effectLst/>
                        <a:latin typeface="Avenir Book" panose="02000503020000020003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u="sng" kern="1200">
                          <a:effectLst/>
                          <a:latin typeface="Avenir Book" panose="02000503020000020003" pitchFamily="2" charset="0"/>
                          <a:hlinkClick r:id="rId4"/>
                        </a:rPr>
                        <a:t>adiazj@uaemex.mx</a:t>
                      </a:r>
                      <a:endParaRPr lang="es-MX" sz="160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1438">
                <a:tc>
                  <a:txBody>
                    <a:bodyPr/>
                    <a:lstStyle/>
                    <a:p>
                      <a:r>
                        <a:rPr lang="es-MX" sz="1600" b="1" dirty="0">
                          <a:effectLst/>
                          <a:latin typeface="Avenir Book" panose="02000503020000020003" pitchFamily="2" charset="0"/>
                        </a:rPr>
                        <a:t>Ciencias Agropecuarias</a:t>
                      </a:r>
                      <a:endParaRPr lang="es-MX" sz="1600" b="1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effectLst/>
                          <a:latin typeface="Avenir Book" panose="02000503020000020003" pitchFamily="2" charset="0"/>
                        </a:rPr>
                        <a:t>Mtra. Ana Lorena Maya</a:t>
                      </a:r>
                    </a:p>
                    <a:p>
                      <a:r>
                        <a:rPr lang="es-MX" sz="1600" u="sng" dirty="0">
                          <a:effectLst/>
                          <a:latin typeface="Avenir Book" panose="02000503020000020003" pitchFamily="2" charset="0"/>
                          <a:hlinkClick r:id="rId5"/>
                        </a:rPr>
                        <a:t>almayag@uaemex.mx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venir Book" panose="02000503020000020003" pitchFamily="2" charset="0"/>
                        </a:rPr>
                        <a:t> 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1" kern="1200" dirty="0">
                          <a:effectLst/>
                          <a:latin typeface="Avenir Book" panose="02000503020000020003" pitchFamily="2" charset="0"/>
                        </a:rPr>
                        <a:t>Ciencias Económico-Administrativas</a:t>
                      </a:r>
                      <a:endParaRPr lang="es-MX" sz="1600" b="1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0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effectLst/>
                          <a:latin typeface="Avenir Book" panose="02000503020000020003" pitchFamily="2" charset="0"/>
                        </a:rPr>
                        <a:t>Arquitectura, Diseño y Arte</a:t>
                      </a:r>
                      <a:endParaRPr lang="es-MX" sz="1600" b="1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effectLst/>
                          <a:latin typeface="Avenir Book" panose="02000503020000020003" pitchFamily="2" charset="0"/>
                        </a:rPr>
                        <a:t>Lic. Bárbara Berdeja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s-MX" sz="1600" u="sng" kern="1200" dirty="0">
                          <a:effectLst/>
                          <a:latin typeface="Avenir Book" panose="02000503020000020003" pitchFamily="2" charset="0"/>
                          <a:hlinkClick r:id="rId6"/>
                        </a:rPr>
                        <a:t>bdberdejah@uaemex.mx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venir Book" panose="02000503020000020003" pitchFamily="2" charset="0"/>
                        </a:rPr>
                        <a:t> </a:t>
                      </a:r>
                      <a:endParaRPr lang="es-MX" sz="160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effectLst/>
                          <a:latin typeface="Avenir Book" panose="02000503020000020003" pitchFamily="2" charset="0"/>
                        </a:rPr>
                        <a:t>Sur del Estado de México</a:t>
                      </a:r>
                      <a:endParaRPr lang="es-MX" sz="1600" b="1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venir Book" panose="02000503020000020003" pitchFamily="2" charset="0"/>
                        </a:rPr>
                        <a:t>Lic. Fabiola </a:t>
                      </a:r>
                      <a:r>
                        <a:rPr lang="es-MX" sz="1600" dirty="0" err="1">
                          <a:effectLst/>
                          <a:latin typeface="Avenir Book" panose="02000503020000020003" pitchFamily="2" charset="0"/>
                        </a:rPr>
                        <a:t>Armeaga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u="sng" dirty="0">
                          <a:effectLst/>
                          <a:latin typeface="Avenir Book" panose="02000503020000020003" pitchFamily="2" charset="0"/>
                          <a:hlinkClick r:id="rId7"/>
                        </a:rPr>
                        <a:t>fbarmeagao@uaemex.mx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venir Book" panose="02000503020000020003" pitchFamily="2" charset="0"/>
                        </a:rPr>
                        <a:t> 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1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effectLst/>
                          <a:latin typeface="Avenir Book" panose="02000503020000020003" pitchFamily="2" charset="0"/>
                        </a:rPr>
                        <a:t>Valle de México</a:t>
                      </a:r>
                      <a:endParaRPr lang="es-MX" sz="1600" b="1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venir Book" panose="02000503020000020003" pitchFamily="2" charset="0"/>
                        </a:rPr>
                        <a:t> </a:t>
                      </a:r>
                      <a:endParaRPr lang="es-MX" sz="160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effectLst/>
                          <a:latin typeface="Avenir Book" panose="02000503020000020003" pitchFamily="2" charset="0"/>
                        </a:rPr>
                        <a:t>Oriente del Estado de México</a:t>
                      </a:r>
                      <a:endParaRPr lang="es-MX" sz="1600" b="1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54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effectLst/>
                          <a:latin typeface="Avenir Book" panose="02000503020000020003" pitchFamily="2" charset="0"/>
                        </a:rPr>
                        <a:t>Ciencias de la Educación y Humanidades</a:t>
                      </a:r>
                      <a:endParaRPr lang="es-MX" sz="1600" b="1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s-MX" sz="1600" kern="1200">
                          <a:effectLst/>
                          <a:latin typeface="Avenir Book" panose="02000503020000020003" pitchFamily="2" charset="0"/>
                        </a:rPr>
                        <a:t>Lic. Luis Guillermo Medrano</a:t>
                      </a:r>
                      <a:endParaRPr lang="es-MX" sz="1600">
                        <a:effectLst/>
                        <a:latin typeface="Avenir Book" panose="02000503020000020003" pitchFamily="2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s-MX" sz="1600" u="none" strike="noStrike" kern="1200">
                          <a:effectLst/>
                          <a:latin typeface="Avenir Book" panose="02000503020000020003" pitchFamily="2" charset="0"/>
                          <a:hlinkClick r:id="rId8"/>
                        </a:rPr>
                        <a:t>lgmedranoc@uaemex.mx</a:t>
                      </a:r>
                      <a:endParaRPr lang="es-MX" sz="160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venir Book" panose="02000503020000020003" pitchFamily="2" charset="0"/>
                        </a:rPr>
                        <a:t> </a:t>
                      </a:r>
                      <a:endParaRPr lang="es-MX" sz="160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Avenir Book" panose="02000503020000020003" pitchFamily="2" charset="0"/>
                        </a:rPr>
                        <a:t>Noreste del Estado de México</a:t>
                      </a:r>
                      <a:endParaRPr lang="es-MX" sz="1600" b="1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36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effectLst/>
                          <a:latin typeface="Avenir Book" panose="02000503020000020003" pitchFamily="2" charset="0"/>
                        </a:rPr>
                        <a:t>Ciencias de la Salud</a:t>
                      </a:r>
                      <a:endParaRPr lang="es-MX" sz="1600" b="1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venir Book" panose="02000503020000020003" pitchFamily="2" charset="0"/>
                        </a:rPr>
                        <a:t> 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Avenir Book" panose="02000503020000020003" pitchFamily="2" charset="0"/>
                        </a:rPr>
                        <a:t>Ciencias Sociales</a:t>
                      </a:r>
                      <a:endParaRPr lang="es-MX" sz="1600" b="1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venir Book" panose="02000503020000020003" pitchFamily="2" charset="0"/>
                        </a:rPr>
                        <a:t> </a:t>
                      </a:r>
                      <a:r>
                        <a:rPr lang="es-MX" sz="1600" dirty="0" smtClean="0">
                          <a:effectLst/>
                          <a:latin typeface="Avenir Book" panose="02000503020000020003" pitchFamily="2" charset="0"/>
                        </a:rPr>
                        <a:t>Lic. </a:t>
                      </a:r>
                      <a:r>
                        <a:rPr lang="es-MX" sz="1600" dirty="0" err="1" smtClean="0">
                          <a:effectLst/>
                          <a:latin typeface="Avenir Book" panose="02000503020000020003" pitchFamily="2" charset="0"/>
                        </a:rPr>
                        <a:t>Abrahan</a:t>
                      </a:r>
                      <a:r>
                        <a:rPr lang="es-MX" sz="1600" dirty="0" smtClean="0">
                          <a:effectLst/>
                          <a:latin typeface="Avenir Book" panose="02000503020000020003" pitchFamily="2" charset="0"/>
                        </a:rPr>
                        <a:t> </a:t>
                      </a:r>
                      <a:r>
                        <a:rPr lang="es-MX" sz="1600" dirty="0" err="1" smtClean="0">
                          <a:effectLst/>
                          <a:latin typeface="Avenir Book" panose="02000503020000020003" pitchFamily="2" charset="0"/>
                        </a:rPr>
                        <a:t>Pedrozo</a:t>
                      </a:r>
                      <a:r>
                        <a:rPr lang="es-MX" sz="1600" dirty="0" smtClean="0">
                          <a:effectLst/>
                          <a:latin typeface="Avenir Book" panose="02000503020000020003" pitchFamily="2" charset="0"/>
                        </a:rPr>
                        <a:t> López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Avenir Book" panose="0200050302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9"/>
                        </a:rPr>
                        <a:t>nos_na4@Hotmail.com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15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effectLst/>
                          <a:latin typeface="Avenir Book" panose="02000503020000020003" pitchFamily="2" charset="0"/>
                        </a:rPr>
                        <a:t>Ingeniería y Tecnología</a:t>
                      </a:r>
                      <a:endParaRPr lang="es-MX" sz="1600" b="1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venir Book" panose="02000503020000020003" pitchFamily="2" charset="0"/>
                        </a:rPr>
                        <a:t> 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effectLst/>
                          <a:latin typeface="Avenir Book" panose="02000503020000020003" pitchFamily="2" charset="0"/>
                        </a:rPr>
                        <a:t>PFCE Institucional</a:t>
                      </a:r>
                      <a:endParaRPr lang="es-MX" sz="1600" b="1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effectLst/>
                          <a:latin typeface="Avenir Book" panose="02000503020000020003" pitchFamily="2" charset="0"/>
                        </a:rPr>
                        <a:t>Mtra. Lidia Santana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effectLst/>
                          <a:latin typeface="Avenir Book" panose="02000503020000020003" pitchFamily="2" charset="0"/>
                        </a:rPr>
                        <a:t>Lic. Bárbara Berdeja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0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93770" y="152401"/>
            <a:ext cx="4472069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Recomendaciones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89165" y="1208315"/>
            <a:ext cx="8058149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Entregar los documentos en los tiempos establecidos.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En los proyectos máximo el 60% de los recursos debe programarse en equipo. Evitar duplicar solicitudes.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Cuidar que los apoyos que se solicitan para servicios sean congruentes con los compromisos asumidos.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Justificar ampliamente cada uno de los recursos solicitados.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El </a:t>
            </a:r>
            <a:r>
              <a:rPr lang="es-MX" sz="2400" dirty="0">
                <a:latin typeface="Avenir" panose="020B0503020203020204" pitchFamily="34" charset="0"/>
              </a:rPr>
              <a:t>proyecto que se presente debe ser congruente con los problemas detectados y aprovechando las fortalezas de la DES</a:t>
            </a:r>
            <a:r>
              <a:rPr lang="es-MX" sz="2400" dirty="0" smtClean="0">
                <a:latin typeface="Avenir" panose="020B05030202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401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93770" y="152401"/>
            <a:ext cx="4472069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Recomendaciones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89165" y="1273628"/>
            <a:ext cx="8058149" cy="2939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El software así como el equipo de cómputo especializado que se solicite estará validado por la DTIC.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La movilidad de estudiantes será revisado por las secretarías de Docencia y de Cooperación Internacional.</a:t>
            </a:r>
            <a:endParaRPr lang="es-MX" sz="2400" dirty="0"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7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99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757057" y="97972"/>
            <a:ext cx="4014868" cy="674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_tradnl" sz="2800" b="1" spc="200" dirty="0" smtClean="0">
                <a:latin typeface="Avenir" panose="020B0503020203020204" pitchFamily="34" charset="0"/>
                <a:cs typeface="Helvetica"/>
              </a:rPr>
              <a:t>Énfasis</a:t>
            </a:r>
            <a:endParaRPr lang="es-ES_tradnl" sz="2800" b="1" spc="200" dirty="0">
              <a:latin typeface="Avenir" panose="020B0503020203020204" pitchFamily="34" charset="0"/>
              <a:cs typeface="Helvetica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620486" y="1073967"/>
            <a:ext cx="7345897" cy="4634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dirty="0" smtClean="0">
                <a:latin typeface="Avenir" panose="020B0503020203020204" pitchFamily="34" charset="0"/>
                <a:cs typeface="Arial" pitchFamily="34" charset="0"/>
              </a:rPr>
              <a:t>Cobertura con equidad. 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dirty="0" smtClean="0">
                <a:latin typeface="Avenir" panose="020B0503020203020204" pitchFamily="34" charset="0"/>
                <a:cs typeface="Arial" pitchFamily="34" charset="0"/>
              </a:rPr>
              <a:t>Programas de estudio flexibles e integrales. 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dirty="0" smtClean="0">
                <a:latin typeface="Avenir" panose="020B0503020203020204" pitchFamily="34" charset="0"/>
                <a:cs typeface="Arial" pitchFamily="34" charset="0"/>
              </a:rPr>
              <a:t>Enseñanzas pertinentes y en contextos reales.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MX" sz="2200" dirty="0">
                <a:latin typeface="Avenir" panose="020B0503020203020204" pitchFamily="34" charset="0"/>
                <a:cs typeface="Arial" pitchFamily="34" charset="0"/>
              </a:rPr>
              <a:t>Tecnologías de la información y </a:t>
            </a:r>
            <a:r>
              <a:rPr lang="es-MX" sz="2200" dirty="0" smtClean="0">
                <a:latin typeface="Avenir" panose="020B0503020203020204" pitchFamily="34" charset="0"/>
                <a:cs typeface="Arial" pitchFamily="34" charset="0"/>
              </a:rPr>
              <a:t>comunicación.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MX" sz="2200" dirty="0" smtClean="0">
                <a:latin typeface="Avenir" panose="020B0503020203020204" pitchFamily="34" charset="0"/>
                <a:cs typeface="Arial" pitchFamily="34" charset="0"/>
              </a:rPr>
              <a:t>Internacionalización</a:t>
            </a:r>
            <a:r>
              <a:rPr lang="es-MX" sz="2200" dirty="0">
                <a:latin typeface="Avenir" panose="020B0503020203020204" pitchFamily="34" charset="0"/>
                <a:cs typeface="Arial" pitchFamily="34" charset="0"/>
              </a:rPr>
              <a:t>. </a:t>
            </a:r>
            <a:endParaRPr lang="es-MX" sz="2200" dirty="0" smtClean="0">
              <a:latin typeface="Avenir" panose="020B0503020203020204" pitchFamily="34" charset="0"/>
              <a:cs typeface="Arial" pitchFamily="34" charset="0"/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MX" sz="2200" dirty="0" smtClean="0">
                <a:latin typeface="Avenir" panose="020B0503020203020204" pitchFamily="34" charset="0"/>
                <a:cs typeface="Arial" pitchFamily="34" charset="0"/>
              </a:rPr>
              <a:t>Vinculación</a:t>
            </a:r>
            <a:r>
              <a:rPr lang="es-MX" sz="2200" dirty="0">
                <a:latin typeface="Avenir" panose="020B0503020203020204" pitchFamily="34" charset="0"/>
                <a:cs typeface="Arial" pitchFamily="34" charset="0"/>
              </a:rPr>
              <a:t>. </a:t>
            </a:r>
            <a:endParaRPr lang="es-MX" sz="2200" dirty="0" smtClean="0">
              <a:latin typeface="Avenir" panose="020B0503020203020204" pitchFamily="34" charset="0"/>
              <a:cs typeface="Arial" pitchFamily="34" charset="0"/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MX" sz="2200" dirty="0" err="1">
                <a:latin typeface="Avenir" panose="020B0503020203020204" pitchFamily="34" charset="0"/>
                <a:cs typeface="Arial" pitchFamily="34" charset="0"/>
              </a:rPr>
              <a:t>Transversalización</a:t>
            </a:r>
            <a:r>
              <a:rPr lang="es-MX" sz="2200" dirty="0">
                <a:latin typeface="Avenir" panose="020B0503020203020204" pitchFamily="34" charset="0"/>
                <a:cs typeface="Arial" pitchFamily="34" charset="0"/>
              </a:rPr>
              <a:t> de la igualdad de </a:t>
            </a:r>
            <a:r>
              <a:rPr lang="es-MX" sz="2200" dirty="0" smtClean="0">
                <a:latin typeface="Avenir" panose="020B0503020203020204" pitchFamily="34" charset="0"/>
                <a:cs typeface="Arial" pitchFamily="34" charset="0"/>
              </a:rPr>
              <a:t>género.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MX" sz="2200" dirty="0">
                <a:latin typeface="Avenir" panose="020B0503020203020204" pitchFamily="34" charset="0"/>
                <a:cs typeface="Arial" pitchFamily="34" charset="0"/>
              </a:rPr>
              <a:t>Rendición de </a:t>
            </a:r>
            <a:r>
              <a:rPr lang="es-MX" sz="2200" dirty="0" smtClean="0">
                <a:latin typeface="Avenir" panose="020B0503020203020204" pitchFamily="34" charset="0"/>
                <a:cs typeface="Arial" pitchFamily="34" charset="0"/>
              </a:rPr>
              <a:t>cuentas.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endParaRPr lang="es-MX" sz="2200" b="1" dirty="0" smtClean="0">
              <a:latin typeface="Avenir" panose="020B0503020203020204" pitchFamily="34" charset="0"/>
              <a:cs typeface="Arial" pitchFamily="34" charset="0"/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endParaRPr lang="es-MX" sz="2500" dirty="0" smtClean="0">
              <a:latin typeface="Avenir" panose="020B0503020203020204" pitchFamily="34" charset="0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2400"/>
              </a:spcAft>
            </a:pPr>
            <a:endParaRPr lang="es-MX" dirty="0">
              <a:latin typeface="Avenir" panose="020B05030202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094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757057" y="97972"/>
            <a:ext cx="4014868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_tradnl" sz="2800" b="1" dirty="0" smtClean="0">
                <a:latin typeface="Avenir" panose="020B0503020203020204" pitchFamily="34" charset="0"/>
                <a:ea typeface="Avenir Book" charset="0"/>
                <a:cs typeface="Avenir Book" charset="0"/>
              </a:rPr>
              <a:t>Proceso de planeación</a:t>
            </a:r>
            <a:endParaRPr lang="es-ES_tradnl" sz="28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3222" y="1259024"/>
            <a:ext cx="8600475" cy="4634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s-MX" sz="2200" b="1" dirty="0" smtClean="0">
                <a:latin typeface="Avenir" panose="020B0503020203020204" pitchFamily="34" charset="0"/>
                <a:cs typeface="Arial" pitchFamily="34" charset="0"/>
              </a:rPr>
              <a:t>Realizar </a:t>
            </a:r>
            <a:r>
              <a:rPr lang="es-MX" sz="2200" b="1" dirty="0">
                <a:latin typeface="Avenir" panose="020B0503020203020204" pitchFamily="34" charset="0"/>
                <a:cs typeface="Arial" pitchFamily="34" charset="0"/>
              </a:rPr>
              <a:t>análisis integrales y profundos sobre</a:t>
            </a:r>
            <a:r>
              <a:rPr lang="es-MX" sz="2200" b="1" dirty="0" smtClean="0">
                <a:latin typeface="Avenir" panose="020B0503020203020204" pitchFamily="34" charset="0"/>
                <a:cs typeface="Arial" pitchFamily="34" charset="0"/>
              </a:rPr>
              <a:t>: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r>
              <a:rPr lang="es-MX" sz="2200" dirty="0" smtClean="0">
                <a:latin typeface="Avenir" panose="020B0503020203020204" pitchFamily="34" charset="0"/>
                <a:cs typeface="Arial" pitchFamily="34" charset="0"/>
              </a:rPr>
              <a:t>Los </a:t>
            </a:r>
            <a:r>
              <a:rPr lang="es-MX" sz="2200" dirty="0">
                <a:latin typeface="Avenir" panose="020B0503020203020204" pitchFamily="34" charset="0"/>
                <a:cs typeface="Arial" pitchFamily="34" charset="0"/>
              </a:rPr>
              <a:t>avances logrados del 2013 a la fecha en el fortalecimiento de la capacidad y competitividad académicas institucionales </a:t>
            </a:r>
            <a:r>
              <a:rPr lang="es-MX" sz="2200" dirty="0" smtClean="0">
                <a:latin typeface="Avenir" panose="020B0503020203020204" pitchFamily="34" charset="0"/>
                <a:cs typeface="Arial" pitchFamily="34" charset="0"/>
              </a:rPr>
              <a:t>y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r>
              <a:rPr lang="es-MX" sz="2200" dirty="0" smtClean="0">
                <a:latin typeface="Avenir" panose="020B0503020203020204" pitchFamily="34" charset="0"/>
                <a:cs typeface="Arial" pitchFamily="34" charset="0"/>
              </a:rPr>
              <a:t>La </a:t>
            </a:r>
            <a:r>
              <a:rPr lang="es-MX" sz="2200" dirty="0">
                <a:latin typeface="Avenir" panose="020B0503020203020204" pitchFamily="34" charset="0"/>
                <a:cs typeface="Arial" pitchFamily="34" charset="0"/>
              </a:rPr>
              <a:t>situación actual académica y de la gestión con el propósito de identificar las acciones a desarrollar para alcanzar los objetivos del Plan de Desarrollo Institucional y los indicadores de calidad que se establecerán para el periodo 2018-2020.</a:t>
            </a:r>
            <a:endParaRPr lang="es-MX" dirty="0">
              <a:latin typeface="Avenir" panose="020B05030202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753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39342" y="21772"/>
            <a:ext cx="4526497" cy="1161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Diferencias entre </a:t>
            </a:r>
            <a:r>
              <a:rPr lang="es-MX" sz="2700" b="1" spc="200" dirty="0">
                <a:latin typeface="Avenir" panose="020B0503020203020204" pitchFamily="34" charset="0"/>
                <a:cs typeface="Helvetica"/>
              </a:rPr>
              <a:t>esta Guía y la del PFCE </a:t>
            </a:r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2016-2017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45622" y="1353276"/>
            <a:ext cx="8600475" cy="4634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400" dirty="0" smtClean="0">
                <a:latin typeface="Avenir" panose="020B0503020203020204" pitchFamily="34" charset="0"/>
              </a:rPr>
              <a:t>Se </a:t>
            </a:r>
            <a:r>
              <a:rPr lang="es-MX" sz="2400" dirty="0">
                <a:latin typeface="Avenir" panose="020B0503020203020204" pitchFamily="34" charset="0"/>
              </a:rPr>
              <a:t>reduce el número de </a:t>
            </a:r>
            <a:r>
              <a:rPr lang="es-MX" sz="2400" dirty="0" smtClean="0">
                <a:latin typeface="Avenir" panose="020B0503020203020204" pitchFamily="34" charset="0"/>
              </a:rPr>
              <a:t>OP (3), metas (3) </a:t>
            </a:r>
            <a:r>
              <a:rPr lang="es-MX" sz="2400" dirty="0">
                <a:latin typeface="Avenir" panose="020B0503020203020204" pitchFamily="34" charset="0"/>
              </a:rPr>
              <a:t>y </a:t>
            </a:r>
            <a:r>
              <a:rPr lang="es-MX" sz="2400" dirty="0" smtClean="0">
                <a:latin typeface="Avenir" panose="020B0503020203020204" pitchFamily="34" charset="0"/>
              </a:rPr>
              <a:t>acciones (3) </a:t>
            </a:r>
            <a:r>
              <a:rPr lang="es-MX" sz="2400" dirty="0">
                <a:latin typeface="Avenir" panose="020B0503020203020204" pitchFamily="34" charset="0"/>
              </a:rPr>
              <a:t>en los proyectos de Problemas Comunes de las DES, de la Gestión Institucional y de las </a:t>
            </a:r>
            <a:r>
              <a:rPr lang="es-MX" sz="2400" dirty="0" smtClean="0">
                <a:latin typeface="Avenir" panose="020B0503020203020204" pitchFamily="34" charset="0"/>
              </a:rPr>
              <a:t>DES. </a:t>
            </a:r>
            <a:endParaRPr lang="es-MX" sz="2400" dirty="0">
              <a:latin typeface="Avenir" panose="020B0503020203020204" pitchFamily="34" charset="0"/>
            </a:endParaRPr>
          </a:p>
          <a:p>
            <a:pPr algn="just"/>
            <a:r>
              <a:rPr lang="es-MX" sz="2400" dirty="0" smtClean="0">
                <a:latin typeface="Avenir" panose="020B0503020203020204" pitchFamily="34" charset="0"/>
              </a:rPr>
              <a:t>El </a:t>
            </a:r>
            <a:r>
              <a:rPr lang="es-MX" sz="2400" dirty="0">
                <a:latin typeface="Avenir" panose="020B0503020203020204" pitchFamily="34" charset="0"/>
              </a:rPr>
              <a:t>resultado de la Síntesis de la Autoevaluación Académica y de la Gestión Institucional se deberá relacionar con los proyectos de Problemas Comunes de las DES y de la Gestión. </a:t>
            </a:r>
          </a:p>
          <a:p>
            <a:pPr algn="just"/>
            <a:r>
              <a:rPr lang="es-MX" sz="2400" dirty="0" smtClean="0">
                <a:latin typeface="Avenir" panose="020B0503020203020204" pitchFamily="34" charset="0"/>
              </a:rPr>
              <a:t>En </a:t>
            </a:r>
            <a:r>
              <a:rPr lang="es-MX" sz="2400" dirty="0">
                <a:latin typeface="Avenir" panose="020B0503020203020204" pitchFamily="34" charset="0"/>
              </a:rPr>
              <a:t>los proyectos de las DES se deberá incluir el resultado del ejercicio de Autoevaluación Académica y la Síntesis de la Autoevaluación que sustente su pertinencia. </a:t>
            </a:r>
            <a:endParaRPr lang="es-MX" sz="2400" dirty="0" smtClean="0">
              <a:latin typeface="Avenir" panose="020B0503020203020204" pitchFamily="34" charset="0"/>
            </a:endParaRPr>
          </a:p>
          <a:p>
            <a:pPr algn="just"/>
            <a:r>
              <a:rPr lang="es-MX" sz="2400" dirty="0">
                <a:latin typeface="Avenir" panose="020B0503020203020204" pitchFamily="34" charset="0"/>
              </a:rPr>
              <a:t>La calendarización del ejercicio de los recursos se deberá realizar a nivel de los conceptos de gasto. </a:t>
            </a:r>
          </a:p>
        </p:txBody>
      </p:sp>
    </p:spTree>
    <p:extLst>
      <p:ext uri="{BB962C8B-B14F-4D97-AF65-F5344CB8AC3E}">
        <p14:creationId xmlns:p14="http://schemas.microsoft.com/office/powerpoint/2010/main" val="295473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28456" y="21772"/>
            <a:ext cx="4537383" cy="1161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Diferencias entre </a:t>
            </a:r>
            <a:r>
              <a:rPr lang="es-MX" sz="2700" b="1" spc="200" dirty="0">
                <a:latin typeface="Avenir" panose="020B0503020203020204" pitchFamily="34" charset="0"/>
                <a:cs typeface="Helvetica"/>
              </a:rPr>
              <a:t>esta Guía y la del PFCE </a:t>
            </a:r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2016-2017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4581" y="1451247"/>
            <a:ext cx="8471807" cy="5217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400" dirty="0" smtClean="0">
                <a:latin typeface="Avenir" panose="020B0503020203020204" pitchFamily="34" charset="0"/>
              </a:rPr>
              <a:t>El </a:t>
            </a:r>
            <a:r>
              <a:rPr lang="es-MX" sz="2400" dirty="0">
                <a:latin typeface="Avenir" panose="020B0503020203020204" pitchFamily="34" charset="0"/>
              </a:rPr>
              <a:t>formato de indicadores básicos abarcará los años 2013 a </a:t>
            </a:r>
            <a:r>
              <a:rPr lang="es-MX" sz="2400" dirty="0" smtClean="0">
                <a:latin typeface="Avenir" panose="020B0503020203020204" pitchFamily="34" charset="0"/>
              </a:rPr>
              <a:t>2020 </a:t>
            </a:r>
            <a:r>
              <a:rPr lang="es-MX" sz="2400" dirty="0">
                <a:latin typeface="Avenir" panose="020B0503020203020204" pitchFamily="34" charset="0"/>
              </a:rPr>
              <a:t>y se incluye el nivel de </a:t>
            </a:r>
            <a:r>
              <a:rPr lang="es-MX" sz="2400" dirty="0" smtClean="0">
                <a:latin typeface="Avenir" panose="020B0503020203020204" pitchFamily="34" charset="0"/>
              </a:rPr>
              <a:t>PE. </a:t>
            </a:r>
            <a:endParaRPr lang="es-MX" sz="2400" dirty="0">
              <a:latin typeface="Avenir" panose="020B0503020203020204" pitchFamily="34" charset="0"/>
            </a:endParaRPr>
          </a:p>
          <a:p>
            <a:pPr algn="just"/>
            <a:r>
              <a:rPr lang="es-MX" sz="2400" dirty="0" smtClean="0">
                <a:latin typeface="Avenir" panose="020B0503020203020204" pitchFamily="34" charset="0"/>
              </a:rPr>
              <a:t>Se </a:t>
            </a:r>
            <a:r>
              <a:rPr lang="es-MX" sz="2400" dirty="0">
                <a:latin typeface="Avenir" panose="020B0503020203020204" pitchFamily="34" charset="0"/>
              </a:rPr>
              <a:t>incorporan nuevos elementos en el formato de </a:t>
            </a:r>
            <a:r>
              <a:rPr lang="es-MX" sz="2400" dirty="0" smtClean="0">
                <a:latin typeface="Avenir" panose="020B0503020203020204" pitchFamily="34" charset="0"/>
              </a:rPr>
              <a:t>IC para </a:t>
            </a:r>
            <a:r>
              <a:rPr lang="es-MX" sz="2400" dirty="0">
                <a:latin typeface="Avenir" panose="020B0503020203020204" pitchFamily="34" charset="0"/>
              </a:rPr>
              <a:t>el periodo 2018 al 2020. </a:t>
            </a:r>
            <a:endParaRPr lang="es-MX" sz="2400" dirty="0" smtClean="0">
              <a:latin typeface="Avenir" panose="020B0503020203020204" pitchFamily="34" charset="0"/>
            </a:endParaRPr>
          </a:p>
          <a:p>
            <a:pPr algn="just"/>
            <a:r>
              <a:rPr lang="es-MX" sz="2400" dirty="0">
                <a:latin typeface="Avenir" panose="020B0503020203020204" pitchFamily="34" charset="0"/>
              </a:rPr>
              <a:t>Se incorpora un nuevo Anexo relacionado con los criterios que se deberán observar para llevar a cabo la descripción de los conceptos de gasto. </a:t>
            </a:r>
            <a:endParaRPr lang="es-MX" sz="2400" dirty="0" smtClean="0">
              <a:latin typeface="Avenir" panose="020B0503020203020204" pitchFamily="34" charset="0"/>
            </a:endParaRPr>
          </a:p>
          <a:p>
            <a:pPr algn="just"/>
            <a:r>
              <a:rPr lang="es-MX" sz="2400" dirty="0">
                <a:latin typeface="Avenir" panose="020B0503020203020204" pitchFamily="34" charset="0"/>
              </a:rPr>
              <a:t>Se actualizan los criterios para la formulación del proyecto que se presente en el marco del FAM y se incorpora equipamiento específico que únicamente se podrá solicitar a través de este fondo. </a:t>
            </a:r>
          </a:p>
          <a:p>
            <a:pPr algn="just"/>
            <a:endParaRPr lang="es-MX" sz="2400" dirty="0"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15542" y="21772"/>
            <a:ext cx="4450297" cy="1161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Criterios para la asignación de recursos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89165" y="1313453"/>
            <a:ext cx="8232321" cy="4586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venir" panose="020B0503020203020204" pitchFamily="34" charset="0"/>
              </a:rPr>
              <a:t>La disponibilidad presupuestal del programa.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El </a:t>
            </a:r>
            <a:r>
              <a:rPr lang="es-MX" sz="2400" dirty="0">
                <a:latin typeface="Avenir" panose="020B0503020203020204" pitchFamily="34" charset="0"/>
              </a:rPr>
              <a:t>dictamen de evaluación y réplica, según sea el caso, del PFCE y sus proyectos asociados por los Comités de Evaluación sea favorable.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La </a:t>
            </a:r>
            <a:r>
              <a:rPr lang="es-MX" sz="2400" dirty="0">
                <a:latin typeface="Avenir" panose="020B0503020203020204" pitchFamily="34" charset="0"/>
              </a:rPr>
              <a:t>dimensión y desarrollo de cada IES evaluada.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La </a:t>
            </a:r>
            <a:r>
              <a:rPr lang="es-MX" sz="2400" dirty="0">
                <a:latin typeface="Avenir" panose="020B0503020203020204" pitchFamily="34" charset="0"/>
              </a:rPr>
              <a:t>comprobación del 100% de los recursos del PFCE 2016.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El </a:t>
            </a:r>
            <a:r>
              <a:rPr lang="es-MX" sz="2400" dirty="0">
                <a:latin typeface="Avenir" panose="020B0503020203020204" pitchFamily="34" charset="0"/>
              </a:rPr>
              <a:t>cumplimiento trimestral académico y financiero establecido en los proyectos asociados del 2016 y 2017, relacionado con la evolución de los indicadores de los PE y en la comprobación de los montos calendarizados.</a:t>
            </a:r>
          </a:p>
        </p:txBody>
      </p:sp>
    </p:spTree>
    <p:extLst>
      <p:ext uri="{BB962C8B-B14F-4D97-AF65-F5344CB8AC3E}">
        <p14:creationId xmlns:p14="http://schemas.microsoft.com/office/powerpoint/2010/main" val="332618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463144" y="21772"/>
            <a:ext cx="4602696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Conceptos que no apoya el PFCE 2018-2019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89165" y="1313453"/>
            <a:ext cx="8232321" cy="4586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Becas, apoyos </a:t>
            </a:r>
            <a:r>
              <a:rPr lang="es-MX" sz="2400" dirty="0">
                <a:latin typeface="Avenir" panose="020B0503020203020204" pitchFamily="34" charset="0"/>
              </a:rPr>
              <a:t>de transporte, alimentación y hospedaje a PTC para realizar estudios de posgrado.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venir" panose="020B0503020203020204" pitchFamily="34" charset="0"/>
              </a:rPr>
              <a:t>Apoyos de transporte, alimentación y hospedaje a evaluadores para realizar las acreditaciones de los organismos reconocidos por el COPAES.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venir" panose="020B0503020203020204" pitchFamily="34" charset="0"/>
              </a:rPr>
              <a:t>Becas para estudiantes.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venir" panose="020B0503020203020204" pitchFamily="34" charset="0"/>
              </a:rPr>
              <a:t>Compensaciones salariales.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venir" panose="020B0503020203020204" pitchFamily="34" charset="0"/>
              </a:rPr>
              <a:t>Compra de muebles para oficinas administrativas, obsequios y vehículos.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venir" panose="020B0503020203020204" pitchFamily="34" charset="0"/>
              </a:rPr>
              <a:t>Compra de medicamentos que no tengan relación con alguno de los PE que se imparten en las IES.</a:t>
            </a:r>
          </a:p>
        </p:txBody>
      </p:sp>
    </p:spTree>
    <p:extLst>
      <p:ext uri="{BB962C8B-B14F-4D97-AF65-F5344CB8AC3E}">
        <p14:creationId xmlns:p14="http://schemas.microsoft.com/office/powerpoint/2010/main" val="406190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463144" y="21772"/>
            <a:ext cx="4602696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Conceptos que no apoya el PFCE 2018-2019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89165" y="1313453"/>
            <a:ext cx="8232321" cy="4586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venir" panose="020B0503020203020204" pitchFamily="34" charset="0"/>
              </a:rPr>
              <a:t>Contratación de bases de </a:t>
            </a:r>
            <a:r>
              <a:rPr lang="es-MX" sz="2400" dirty="0" smtClean="0">
                <a:latin typeface="Avenir" panose="020B0503020203020204" pitchFamily="34" charset="0"/>
              </a:rPr>
              <a:t>datos, libros y revistas electrónicas </a:t>
            </a:r>
            <a:r>
              <a:rPr lang="es-MX" sz="2400" dirty="0">
                <a:latin typeface="Avenir" panose="020B0503020203020204" pitchFamily="34" charset="0"/>
              </a:rPr>
              <a:t>(Esto se canalizará a través del Consorcio</a:t>
            </a:r>
            <a:r>
              <a:rPr lang="es-MX" sz="2400" dirty="0" smtClean="0">
                <a:latin typeface="Avenir" panose="020B0503020203020204" pitchFamily="34" charset="0"/>
              </a:rPr>
              <a:t>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venir" panose="020B0503020203020204" pitchFamily="34" charset="0"/>
              </a:rPr>
              <a:t>Cafetería de oficina y/o de eventos.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Gastos </a:t>
            </a:r>
            <a:r>
              <a:rPr lang="es-MX" sz="2400" dirty="0">
                <a:latin typeface="Avenir" panose="020B0503020203020204" pitchFamily="34" charset="0"/>
              </a:rPr>
              <a:t>de operación tales como: pago de servicios de la IES (agua, luz y teléfono).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Honorarios </a:t>
            </a:r>
            <a:r>
              <a:rPr lang="es-MX" sz="2400" dirty="0">
                <a:latin typeface="Avenir" panose="020B0503020203020204" pitchFamily="34" charset="0"/>
              </a:rPr>
              <a:t>para personal de la propia IES</a:t>
            </a:r>
            <a:r>
              <a:rPr lang="es-MX" sz="2400" dirty="0" smtClean="0">
                <a:latin typeface="Avenir" panose="020B0503020203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venir" panose="020B0503020203020204" pitchFamily="34" charset="0"/>
              </a:rPr>
              <a:t>Publicaciones de libros y revistas no arbitradas.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Reconocimientos </a:t>
            </a:r>
            <a:r>
              <a:rPr lang="es-MX" sz="2400" dirty="0">
                <a:latin typeface="Avenir" panose="020B0503020203020204" pitchFamily="34" charset="0"/>
              </a:rPr>
              <a:t>y estímulos para estudiantes.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Transporte</a:t>
            </a:r>
            <a:r>
              <a:rPr lang="es-MX" sz="2400" dirty="0">
                <a:latin typeface="Avenir" panose="020B0503020203020204" pitchFamily="34" charset="0"/>
              </a:rPr>
              <a:t>, hospedaje y alimentación para firma de convenios</a:t>
            </a:r>
            <a:r>
              <a:rPr lang="es-MX" sz="2400" dirty="0" smtClean="0">
                <a:latin typeface="Avenir" panose="020B0503020203020204" pitchFamily="34" charset="0"/>
              </a:rPr>
              <a:t>.</a:t>
            </a:r>
            <a:endParaRPr lang="es-MX" sz="2400" dirty="0"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6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2832</TotalTime>
  <Words>1415</Words>
  <Application>Microsoft Office PowerPoint</Application>
  <PresentationFormat>Presentación en pantalla (4:3)</PresentationFormat>
  <Paragraphs>181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8" baseType="lpstr">
      <vt:lpstr>ＭＳ Ｐゴシック</vt:lpstr>
      <vt:lpstr>Arial</vt:lpstr>
      <vt:lpstr>Avenir</vt:lpstr>
      <vt:lpstr>Avenir Book</vt:lpstr>
      <vt:lpstr>Avenir Heavy</vt:lpstr>
      <vt:lpstr>Calibri</vt:lpstr>
      <vt:lpstr>Calibri Light</vt:lpstr>
      <vt:lpstr>Helvetica</vt:lpstr>
      <vt:lpstr>Times New Roman</vt:lpstr>
      <vt:lpstr>Wingdings</vt:lpstr>
      <vt:lpstr>Tema de Office</vt:lpstr>
      <vt:lpstr>Agosto de 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Pavel Guzman Arias</dc:creator>
  <cp:lastModifiedBy>USUARIO</cp:lastModifiedBy>
  <cp:revision>81</cp:revision>
  <dcterms:created xsi:type="dcterms:W3CDTF">2017-05-25T15:28:12Z</dcterms:created>
  <dcterms:modified xsi:type="dcterms:W3CDTF">2017-08-16T23:30:16Z</dcterms:modified>
</cp:coreProperties>
</file>