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2" r:id="rId4"/>
    <p:sldId id="264" r:id="rId5"/>
    <p:sldId id="265" r:id="rId6"/>
    <p:sldId id="271" r:id="rId7"/>
    <p:sldId id="272" r:id="rId8"/>
    <p:sldId id="273" r:id="rId9"/>
    <p:sldId id="274" r:id="rId10"/>
    <p:sldId id="266" r:id="rId11"/>
    <p:sldId id="267" r:id="rId12"/>
    <p:sldId id="268" r:id="rId13"/>
    <p:sldId id="269" r:id="rId14"/>
    <p:sldId id="270" r:id="rId15"/>
    <p:sldId id="275" r:id="rId16"/>
    <p:sldId id="289" r:id="rId17"/>
    <p:sldId id="276" r:id="rId18"/>
    <p:sldId id="277" r:id="rId19"/>
    <p:sldId id="290" r:id="rId20"/>
    <p:sldId id="281" r:id="rId21"/>
    <p:sldId id="278" r:id="rId22"/>
    <p:sldId id="294" r:id="rId23"/>
    <p:sldId id="291" r:id="rId24"/>
    <p:sldId id="295" r:id="rId25"/>
    <p:sldId id="292" r:id="rId26"/>
    <p:sldId id="293" r:id="rId27"/>
    <p:sldId id="282" r:id="rId28"/>
    <p:sldId id="284" r:id="rId29"/>
    <p:sldId id="285" r:id="rId30"/>
    <p:sldId id="258" r:id="rId31"/>
  </p:sldIdLst>
  <p:sldSz cx="9144000" cy="6858000" type="screen4x3"/>
  <p:notesSz cx="6858000" cy="9144000"/>
  <p:defaultTextStyle>
    <a:defPPr>
      <a:defRPr lang="es-ES_trad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/>
    <p:restoredTop sz="94699"/>
  </p:normalViewPr>
  <p:slideViewPr>
    <p:cSldViewPr snapToGrid="0" snapToObjects="1">
      <p:cViewPr varScale="1">
        <p:scale>
          <a:sx n="88" d="100"/>
          <a:sy n="88" d="100"/>
        </p:scale>
        <p:origin x="13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BD75-2423-C145-8C19-485773558A93}" type="datetimeFigureOut">
              <a:rPr lang="es-ES_tradnl" smtClean="0"/>
              <a:t>21/08/2017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DB05-8E67-B94D-AA50-B6F46668EBF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1106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BD75-2423-C145-8C19-485773558A93}" type="datetimeFigureOut">
              <a:rPr lang="es-ES_tradnl" smtClean="0"/>
              <a:t>21/08/2017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DB05-8E67-B94D-AA50-B6F46668EBF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9909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BD75-2423-C145-8C19-485773558A93}" type="datetimeFigureOut">
              <a:rPr lang="es-ES_tradnl" smtClean="0"/>
              <a:t>21/08/2017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DB05-8E67-B94D-AA50-B6F46668EBF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69055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BD75-2423-C145-8C19-485773558A93}" type="datetimeFigureOut">
              <a:rPr lang="es-ES_tradnl" smtClean="0"/>
              <a:t>21/08/2017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DB05-8E67-B94D-AA50-B6F46668EBF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9294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BD75-2423-C145-8C19-485773558A93}" type="datetimeFigureOut">
              <a:rPr lang="es-ES_tradnl" smtClean="0"/>
              <a:t>21/08/2017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DB05-8E67-B94D-AA50-B6F46668EBF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8327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BD75-2423-C145-8C19-485773558A93}" type="datetimeFigureOut">
              <a:rPr lang="es-ES_tradnl" smtClean="0"/>
              <a:t>21/08/2017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DB05-8E67-B94D-AA50-B6F46668EBF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809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BD75-2423-C145-8C19-485773558A93}" type="datetimeFigureOut">
              <a:rPr lang="es-ES_tradnl" smtClean="0"/>
              <a:t>21/08/2017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DB05-8E67-B94D-AA50-B6F46668EBF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087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BD75-2423-C145-8C19-485773558A93}" type="datetimeFigureOut">
              <a:rPr lang="es-ES_tradnl" smtClean="0"/>
              <a:t>21/08/2017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DB05-8E67-B94D-AA50-B6F46668EBF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293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BD75-2423-C145-8C19-485773558A93}" type="datetimeFigureOut">
              <a:rPr lang="es-ES_tradnl" smtClean="0"/>
              <a:t>21/08/2017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DB05-8E67-B94D-AA50-B6F46668EBF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60724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BD75-2423-C145-8C19-485773558A93}" type="datetimeFigureOut">
              <a:rPr lang="es-ES_tradnl" smtClean="0"/>
              <a:t>21/08/2017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DB05-8E67-B94D-AA50-B6F46668EBF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30295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6BD75-2423-C145-8C19-485773558A93}" type="datetimeFigureOut">
              <a:rPr lang="es-ES_tradnl" smtClean="0"/>
              <a:t>21/08/2017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6DB05-8E67-B94D-AA50-B6F46668EBF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29732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6BD75-2423-C145-8C19-485773558A93}" type="datetimeFigureOut">
              <a:rPr lang="es-ES_tradnl" smtClean="0"/>
              <a:t>21/08/2017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6DB05-8E67-B94D-AA50-B6F46668EBF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806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Anexos/14_Anexo_XIV_Crieterios_Proyectos_Genero.pd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Anexos/16_Anexo_XVI_Guia_FAM.docx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laneacion.uaemex.mx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Anexos/15_Anexo_XV_Criterios_Captura_BMS.pptx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Anexos/09_Anexo_IX_Problemas_Fortalezas_PFCE.xlsx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Anexos/09_Anexo_IX_Problemas_Fortalezas_PFCE.xlsx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Anexos/11_Anexo_XI_Indicadores_Resultado_PFCE.xlsx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Anexos/09_Anexo_IX_Problemas_Fortalezas_PFCE.xlsx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Anexos/09_Anexo_IX_Problemas_Fortalezas_PFCE.xlsx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Anexos/PFCE.docx" TargetMode="External"/><Relationship Id="rId4" Type="http://schemas.openxmlformats.org/officeDocument/2006/relationships/hyperlink" Target="Anexos/11_Anexo_XI_Indicadores_Resultado_PFCE.xlsx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Anexos/15_Anexo_XV_Criterios_Captura_BMS.pptx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683828" y="6139543"/>
            <a:ext cx="2460171" cy="468086"/>
          </a:xfrm>
        </p:spPr>
        <p:txBody>
          <a:bodyPr anchor="t">
            <a:normAutofit/>
          </a:bodyPr>
          <a:lstStyle/>
          <a:p>
            <a:pPr algn="r"/>
            <a:r>
              <a:rPr lang="es-ES_tradnl" sz="2000" b="1" dirty="0" smtClean="0">
                <a:latin typeface="Avenir Heavy" charset="0"/>
                <a:ea typeface="Avenir Heavy" charset="0"/>
                <a:cs typeface="Avenir Heavy" charset="0"/>
              </a:rPr>
              <a:t>Agosto de 2017</a:t>
            </a:r>
            <a:endParaRPr lang="es-ES_tradnl" sz="2000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4067817"/>
            <a:ext cx="4517571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solidFill>
                  <a:schemeClr val="bg1"/>
                </a:solidFill>
                <a:latin typeface="Avenir" panose="020B0503020203020204" pitchFamily="34" charset="0"/>
                <a:cs typeface="Helvetica"/>
              </a:rPr>
              <a:t>Principales lineamientos para la formulación del PFCE 2018-2019 </a:t>
            </a:r>
            <a:endParaRPr lang="es-ES" sz="2800" dirty="0">
              <a:solidFill>
                <a:schemeClr val="bg1"/>
              </a:solidFill>
              <a:latin typeface="Avenir" panose="020B0503020203020204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712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15542" y="21772"/>
            <a:ext cx="4450297" cy="1161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700" b="1" spc="200" dirty="0" smtClean="0">
                <a:latin typeface="Avenir" panose="020B0503020203020204" pitchFamily="34" charset="0"/>
                <a:cs typeface="Helvetica"/>
              </a:rPr>
              <a:t>Criterios para la asignación de recursos</a:t>
            </a:r>
            <a:endParaRPr lang="es-ES_tradnl" sz="27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389165" y="1313453"/>
            <a:ext cx="8232321" cy="4586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>
                <a:latin typeface="Avenir" panose="020B0503020203020204" pitchFamily="34" charset="0"/>
              </a:rPr>
              <a:t>La disponibilidad presupuestal del programa.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El </a:t>
            </a:r>
            <a:r>
              <a:rPr lang="es-MX" sz="2400" dirty="0">
                <a:latin typeface="Avenir" panose="020B0503020203020204" pitchFamily="34" charset="0"/>
              </a:rPr>
              <a:t>dictamen de evaluación y réplica, según sea el caso, del PFCE y sus proyectos asociados por los Comités de Evaluación sea favorable.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La </a:t>
            </a:r>
            <a:r>
              <a:rPr lang="es-MX" sz="2400" dirty="0">
                <a:latin typeface="Avenir" panose="020B0503020203020204" pitchFamily="34" charset="0"/>
              </a:rPr>
              <a:t>dimensión y desarrollo de cada IES evaluada.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La </a:t>
            </a:r>
            <a:r>
              <a:rPr lang="es-MX" sz="2400" dirty="0">
                <a:latin typeface="Avenir" panose="020B0503020203020204" pitchFamily="34" charset="0"/>
              </a:rPr>
              <a:t>comprobación del 100% de los recursos del PFCE 2016.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El </a:t>
            </a:r>
            <a:r>
              <a:rPr lang="es-MX" sz="2400" dirty="0">
                <a:latin typeface="Avenir" panose="020B0503020203020204" pitchFamily="34" charset="0"/>
              </a:rPr>
              <a:t>cumplimiento trimestral académico y financiero establecido en los proyectos asociados del 2016 y 2017, relacionado con la evolución de los indicadores de los PE y en la comprobación de los montos calendarizados.</a:t>
            </a:r>
          </a:p>
        </p:txBody>
      </p:sp>
    </p:spTree>
    <p:extLst>
      <p:ext uri="{BB962C8B-B14F-4D97-AF65-F5344CB8AC3E}">
        <p14:creationId xmlns:p14="http://schemas.microsoft.com/office/powerpoint/2010/main" val="332618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463144" y="21772"/>
            <a:ext cx="4602696" cy="925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700" b="1" spc="200" dirty="0" smtClean="0">
                <a:latin typeface="Avenir" panose="020B0503020203020204" pitchFamily="34" charset="0"/>
                <a:cs typeface="Helvetica"/>
              </a:rPr>
              <a:t>Conceptos que no apoya el PFCE 2018-2019</a:t>
            </a:r>
            <a:endParaRPr lang="es-ES_tradnl" sz="27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389165" y="1313453"/>
            <a:ext cx="8232321" cy="4586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Becas, apoyos </a:t>
            </a:r>
            <a:r>
              <a:rPr lang="es-MX" sz="2400" dirty="0">
                <a:latin typeface="Avenir" panose="020B0503020203020204" pitchFamily="34" charset="0"/>
              </a:rPr>
              <a:t>de transporte, alimentación y hospedaje a PTC para realizar estudios de posgrado.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>
                <a:latin typeface="Avenir" panose="020B0503020203020204" pitchFamily="34" charset="0"/>
              </a:rPr>
              <a:t>Apoyos de transporte, alimentación y hospedaje a evaluadores para realizar las acreditaciones de los organismos reconocidos por el COPAES.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>
                <a:latin typeface="Avenir" panose="020B0503020203020204" pitchFamily="34" charset="0"/>
              </a:rPr>
              <a:t>Becas para estudiantes.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>
                <a:latin typeface="Avenir" panose="020B0503020203020204" pitchFamily="34" charset="0"/>
              </a:rPr>
              <a:t>Compensaciones salariales.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>
                <a:latin typeface="Avenir" panose="020B0503020203020204" pitchFamily="34" charset="0"/>
              </a:rPr>
              <a:t>Compra de muebles para oficinas administrativas, obsequios y vehículos.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>
                <a:latin typeface="Avenir" panose="020B0503020203020204" pitchFamily="34" charset="0"/>
              </a:rPr>
              <a:t>Compra de medicamentos que no tengan relación con alguno de los PE que se imparten en las IES.</a:t>
            </a:r>
          </a:p>
        </p:txBody>
      </p:sp>
    </p:spTree>
    <p:extLst>
      <p:ext uri="{BB962C8B-B14F-4D97-AF65-F5344CB8AC3E}">
        <p14:creationId xmlns:p14="http://schemas.microsoft.com/office/powerpoint/2010/main" val="406190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463144" y="21772"/>
            <a:ext cx="4602696" cy="925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700" b="1" spc="200" dirty="0" smtClean="0">
                <a:latin typeface="Avenir" panose="020B0503020203020204" pitchFamily="34" charset="0"/>
                <a:cs typeface="Helvetica"/>
              </a:rPr>
              <a:t>Conceptos que no apoya el PFCE 2018-2019</a:t>
            </a:r>
            <a:endParaRPr lang="es-ES_tradnl" sz="27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389165" y="1313453"/>
            <a:ext cx="8232321" cy="4586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>
                <a:latin typeface="Avenir" panose="020B0503020203020204" pitchFamily="34" charset="0"/>
              </a:rPr>
              <a:t>Contratación de bases de </a:t>
            </a:r>
            <a:r>
              <a:rPr lang="es-MX" sz="2400" dirty="0" smtClean="0">
                <a:latin typeface="Avenir" panose="020B0503020203020204" pitchFamily="34" charset="0"/>
              </a:rPr>
              <a:t>datos, libros y revistas electrónicas </a:t>
            </a:r>
            <a:r>
              <a:rPr lang="es-MX" sz="2400" dirty="0">
                <a:latin typeface="Avenir" panose="020B0503020203020204" pitchFamily="34" charset="0"/>
              </a:rPr>
              <a:t>(Esto se canalizará a través del Consorcio</a:t>
            </a:r>
            <a:r>
              <a:rPr lang="es-MX" sz="2400" dirty="0" smtClean="0">
                <a:latin typeface="Avenir" panose="020B0503020203020204" pitchFamily="34" charset="0"/>
              </a:rPr>
              <a:t>).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>
                <a:latin typeface="Avenir" panose="020B0503020203020204" pitchFamily="34" charset="0"/>
              </a:rPr>
              <a:t>Cafetería de oficina y/o de eventos.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Gastos </a:t>
            </a:r>
            <a:r>
              <a:rPr lang="es-MX" sz="2400" dirty="0">
                <a:latin typeface="Avenir" panose="020B0503020203020204" pitchFamily="34" charset="0"/>
              </a:rPr>
              <a:t>de operación tales como: pago de servicios de la IES (agua, luz y teléfono).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Honorarios </a:t>
            </a:r>
            <a:r>
              <a:rPr lang="es-MX" sz="2400" dirty="0">
                <a:latin typeface="Avenir" panose="020B0503020203020204" pitchFamily="34" charset="0"/>
              </a:rPr>
              <a:t>para personal de la propia IES</a:t>
            </a:r>
            <a:r>
              <a:rPr lang="es-MX" sz="2400" dirty="0" smtClean="0">
                <a:latin typeface="Avenir" panose="020B0503020203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>
                <a:latin typeface="Avenir" panose="020B0503020203020204" pitchFamily="34" charset="0"/>
              </a:rPr>
              <a:t>Publicaciones de libros y revistas no arbitradas.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Reconocimientos </a:t>
            </a:r>
            <a:r>
              <a:rPr lang="es-MX" sz="2400" dirty="0">
                <a:latin typeface="Avenir" panose="020B0503020203020204" pitchFamily="34" charset="0"/>
              </a:rPr>
              <a:t>y estímulos para estudiantes.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Transporte</a:t>
            </a:r>
            <a:r>
              <a:rPr lang="es-MX" sz="2400" dirty="0">
                <a:latin typeface="Avenir" panose="020B0503020203020204" pitchFamily="34" charset="0"/>
              </a:rPr>
              <a:t>, hospedaje y alimentación para firma de convenios</a:t>
            </a:r>
            <a:r>
              <a:rPr lang="es-MX" sz="2400" dirty="0" smtClean="0">
                <a:latin typeface="Avenir" panose="020B0503020203020204" pitchFamily="34" charset="0"/>
              </a:rPr>
              <a:t>.</a:t>
            </a:r>
            <a:endParaRPr lang="es-MX" sz="2400" dirty="0">
              <a:latin typeface="Avenir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16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463144" y="21772"/>
            <a:ext cx="4602696" cy="925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700" b="1" spc="200" dirty="0" smtClean="0">
                <a:latin typeface="Avenir" panose="020B0503020203020204" pitchFamily="34" charset="0"/>
                <a:cs typeface="Helvetica"/>
              </a:rPr>
              <a:t>Conceptos que no apoya el PFCE 2018-2019</a:t>
            </a:r>
            <a:endParaRPr lang="es-ES_tradnl" sz="27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389165" y="1313453"/>
            <a:ext cx="8232321" cy="4586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Renta </a:t>
            </a:r>
            <a:r>
              <a:rPr lang="es-MX" sz="2400" dirty="0">
                <a:latin typeface="Avenir" panose="020B0503020203020204" pitchFamily="34" charset="0"/>
              </a:rPr>
              <a:t>de espacios y mobiliario de la propia institución para la realización de eventos académicos.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Pago </a:t>
            </a:r>
            <a:r>
              <a:rPr lang="es-MX" sz="2400" dirty="0">
                <a:latin typeface="Avenir" panose="020B0503020203020204" pitchFamily="34" charset="0"/>
              </a:rPr>
              <a:t>de personal de la institución y externo, para llevar a cabo presentaciones musicales, artísticas, teatrales, así como personal de </a:t>
            </a:r>
            <a:r>
              <a:rPr lang="es-MX" sz="2400" dirty="0" smtClean="0">
                <a:latin typeface="Avenir" panose="020B0503020203020204" pitchFamily="34" charset="0"/>
              </a:rPr>
              <a:t>seguridad.</a:t>
            </a:r>
            <a:endParaRPr lang="es-MX" sz="2400" dirty="0">
              <a:latin typeface="Avenir" panose="020B0503020203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Pago </a:t>
            </a:r>
            <a:r>
              <a:rPr lang="es-MX" sz="2400" dirty="0">
                <a:latin typeface="Avenir" panose="020B0503020203020204" pitchFamily="34" charset="0"/>
              </a:rPr>
              <a:t>de peajes y combustible para personal administrativo.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Pago </a:t>
            </a:r>
            <a:r>
              <a:rPr lang="es-MX" sz="2400" dirty="0">
                <a:latin typeface="Avenir" panose="020B0503020203020204" pitchFamily="34" charset="0"/>
              </a:rPr>
              <a:t>de propinas.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Pago </a:t>
            </a:r>
            <a:r>
              <a:rPr lang="es-MX" sz="2400" dirty="0">
                <a:latin typeface="Avenir" panose="020B0503020203020204" pitchFamily="34" charset="0"/>
              </a:rPr>
              <a:t>para certificación de idiomas extranjeros.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Transporte</a:t>
            </a:r>
            <a:r>
              <a:rPr lang="es-MX" sz="2400" dirty="0">
                <a:latin typeface="Avenir" panose="020B0503020203020204" pitchFamily="34" charset="0"/>
              </a:rPr>
              <a:t>, hospedaje y alimentación para establecer redes de colaboración</a:t>
            </a:r>
            <a:r>
              <a:rPr lang="es-MX" sz="2400" dirty="0" smtClean="0">
                <a:latin typeface="Avenir" panose="020B0503020203020204" pitchFamily="34" charset="0"/>
              </a:rPr>
              <a:t>.</a:t>
            </a:r>
            <a:endParaRPr lang="es-MX" sz="2400" dirty="0">
              <a:latin typeface="Avenir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27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463144" y="21772"/>
            <a:ext cx="4602696" cy="925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700" b="1" spc="200" dirty="0" smtClean="0">
                <a:latin typeface="Avenir" panose="020B0503020203020204" pitchFamily="34" charset="0"/>
                <a:cs typeface="Helvetica"/>
              </a:rPr>
              <a:t>Conceptos que no apoya el PFCE 2018-2019</a:t>
            </a:r>
            <a:endParaRPr lang="es-ES_tradnl" sz="27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389165" y="1313453"/>
            <a:ext cx="7971063" cy="3824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Consultorías </a:t>
            </a:r>
            <a:r>
              <a:rPr lang="es-MX" sz="2400" dirty="0">
                <a:latin typeface="Avenir" panose="020B0503020203020204" pitchFamily="34" charset="0"/>
              </a:rPr>
              <a:t>y asesorías sobre normas de calidad.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Membresías </a:t>
            </a:r>
            <a:r>
              <a:rPr lang="es-MX" sz="2400" dirty="0">
                <a:latin typeface="Avenir" panose="020B0503020203020204" pitchFamily="34" charset="0"/>
              </a:rPr>
              <a:t>para </a:t>
            </a:r>
            <a:r>
              <a:rPr lang="es-MX" sz="2400" dirty="0" smtClean="0">
                <a:latin typeface="Avenir" panose="020B0503020203020204" pitchFamily="34" charset="0"/>
              </a:rPr>
              <a:t>asociaciones.</a:t>
            </a:r>
            <a:endParaRPr lang="es-MX" sz="2400" dirty="0">
              <a:latin typeface="Avenir" panose="020B0503020203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Servicios </a:t>
            </a:r>
            <a:r>
              <a:rPr lang="es-MX" sz="2400" dirty="0">
                <a:latin typeface="Avenir" panose="020B0503020203020204" pitchFamily="34" charset="0"/>
              </a:rPr>
              <a:t>de diseño de páginas web.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Seguros </a:t>
            </a:r>
            <a:r>
              <a:rPr lang="es-MX" sz="2400" dirty="0">
                <a:latin typeface="Avenir" panose="020B0503020203020204" pitchFamily="34" charset="0"/>
              </a:rPr>
              <a:t>de viaje.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Pago </a:t>
            </a:r>
            <a:r>
              <a:rPr lang="es-MX" sz="2400" dirty="0">
                <a:latin typeface="Avenir" panose="020B0503020203020204" pitchFamily="34" charset="0"/>
              </a:rPr>
              <a:t>de Impresión de tesis para alumnos de posgrado.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Certificaciones </a:t>
            </a:r>
            <a:r>
              <a:rPr lang="es-MX" sz="2400" dirty="0">
                <a:latin typeface="Avenir" panose="020B0503020203020204" pitchFamily="34" charset="0"/>
              </a:rPr>
              <a:t>para docentes en su área disciplinar.</a:t>
            </a:r>
          </a:p>
        </p:txBody>
      </p:sp>
    </p:spTree>
    <p:extLst>
      <p:ext uri="{BB962C8B-B14F-4D97-AF65-F5344CB8AC3E}">
        <p14:creationId xmlns:p14="http://schemas.microsoft.com/office/powerpoint/2010/main" val="201001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93770" y="21772"/>
            <a:ext cx="4472069" cy="925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700" b="1" spc="200" dirty="0" smtClean="0">
                <a:latin typeface="Avenir" panose="020B0503020203020204" pitchFamily="34" charset="0"/>
                <a:cs typeface="Helvetica"/>
              </a:rPr>
              <a:t>Características de los proyectos de Gestión</a:t>
            </a:r>
            <a:endParaRPr lang="es-ES_tradnl" sz="27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389165" y="1230086"/>
            <a:ext cx="8676674" cy="4321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Se </a:t>
            </a:r>
            <a:r>
              <a:rPr lang="es-MX" sz="2400" dirty="0">
                <a:latin typeface="Avenir" panose="020B0503020203020204" pitchFamily="34" charset="0"/>
              </a:rPr>
              <a:t>podrán presentar un máximo de siete proyectos</a:t>
            </a:r>
            <a:r>
              <a:rPr lang="es-MX" sz="2400" dirty="0" smtClean="0">
                <a:latin typeface="Avenir" panose="020B0503020203020204" pitchFamily="34" charset="0"/>
              </a:rPr>
              <a:t>: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s-MX" sz="2400" dirty="0" smtClean="0">
                <a:latin typeface="Avenir" panose="020B0503020203020204" pitchFamily="34" charset="0"/>
              </a:rPr>
              <a:t>Problemas </a:t>
            </a:r>
            <a:r>
              <a:rPr lang="es-MX" sz="2400" dirty="0">
                <a:latin typeface="Avenir" panose="020B0503020203020204" pitchFamily="34" charset="0"/>
              </a:rPr>
              <a:t>comunes a las DES que deban ser atendidos a nivel </a:t>
            </a:r>
            <a:r>
              <a:rPr lang="es-MX" sz="2400" dirty="0" smtClean="0">
                <a:latin typeface="Avenir" panose="020B0503020203020204" pitchFamily="34" charset="0"/>
              </a:rPr>
              <a:t>institucional.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s-MX" sz="2400" dirty="0" smtClean="0">
                <a:latin typeface="Avenir" panose="020B0503020203020204" pitchFamily="34" charset="0"/>
              </a:rPr>
              <a:t>Atender </a:t>
            </a:r>
            <a:r>
              <a:rPr lang="es-MX" sz="2400" dirty="0">
                <a:latin typeface="Avenir" panose="020B0503020203020204" pitchFamily="34" charset="0"/>
              </a:rPr>
              <a:t>integralmente la problemática identificada en la autoevaluación de la </a:t>
            </a:r>
            <a:r>
              <a:rPr lang="es-MX" sz="2400" dirty="0" smtClean="0">
                <a:latin typeface="Avenir" panose="020B0503020203020204" pitchFamily="34" charset="0"/>
              </a:rPr>
              <a:t>gestión.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s-MX" sz="2400" dirty="0" smtClean="0">
                <a:latin typeface="Avenir" panose="020B0503020203020204" pitchFamily="34" charset="0"/>
              </a:rPr>
              <a:t>Fomentar </a:t>
            </a:r>
            <a:r>
              <a:rPr lang="es-MX" sz="2400" dirty="0">
                <a:latin typeface="Avenir" panose="020B0503020203020204" pitchFamily="34" charset="0"/>
              </a:rPr>
              <a:t>la igualdad de </a:t>
            </a:r>
            <a:r>
              <a:rPr lang="es-MX" sz="2400" dirty="0" smtClean="0">
                <a:latin typeface="Avenir" panose="020B0503020203020204" pitchFamily="34" charset="0"/>
              </a:rPr>
              <a:t>género (</a:t>
            </a:r>
            <a:r>
              <a:rPr lang="es-MX" sz="2400" dirty="0">
                <a:latin typeface="Avenir" panose="020B0503020203020204" pitchFamily="34" charset="0"/>
                <a:hlinkClick r:id="rId3" action="ppaction://hlinkfile"/>
              </a:rPr>
              <a:t>Anexo XIV</a:t>
            </a:r>
            <a:r>
              <a:rPr lang="es-MX" sz="2400" dirty="0">
                <a:latin typeface="Avenir" panose="020B0503020203020204" pitchFamily="34" charset="0"/>
              </a:rPr>
              <a:t>)</a:t>
            </a:r>
            <a:r>
              <a:rPr lang="es-MX" sz="2400" dirty="0" smtClean="0">
                <a:latin typeface="Avenir" panose="020B0503020203020204" pitchFamily="34" charset="0"/>
              </a:rPr>
              <a:t>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s-MX" sz="2400" dirty="0" smtClean="0">
                <a:latin typeface="Avenir" panose="020B0503020203020204" pitchFamily="34" charset="0"/>
              </a:rPr>
              <a:t>Adecuación </a:t>
            </a:r>
            <a:r>
              <a:rPr lang="es-MX" sz="2400" dirty="0">
                <a:latin typeface="Avenir" panose="020B0503020203020204" pitchFamily="34" charset="0"/>
              </a:rPr>
              <a:t>o remodelación, equipamiento de Estancias Infantiles y </a:t>
            </a:r>
            <a:r>
              <a:rPr lang="es-MX" sz="2400" dirty="0" smtClean="0">
                <a:latin typeface="Avenir" panose="020B0503020203020204" pitchFamily="34" charset="0"/>
              </a:rPr>
              <a:t>Guarderías.</a:t>
            </a:r>
          </a:p>
        </p:txBody>
      </p:sp>
    </p:spTree>
    <p:extLst>
      <p:ext uri="{BB962C8B-B14F-4D97-AF65-F5344CB8AC3E}">
        <p14:creationId xmlns:p14="http://schemas.microsoft.com/office/powerpoint/2010/main" val="219759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93770" y="21772"/>
            <a:ext cx="4472069" cy="925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700" b="1" spc="200" dirty="0" smtClean="0">
                <a:latin typeface="Avenir" panose="020B0503020203020204" pitchFamily="34" charset="0"/>
                <a:cs typeface="Helvetica"/>
              </a:rPr>
              <a:t>Características de los proyectos de Gestión</a:t>
            </a:r>
            <a:endParaRPr lang="es-ES_tradnl" sz="27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255433" y="1095738"/>
            <a:ext cx="8676674" cy="48152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+mj-lt"/>
              <a:buAutoNum type="arabicPeriod" startAt="5"/>
            </a:pPr>
            <a:r>
              <a:rPr lang="es-MX" sz="2400" dirty="0" smtClean="0">
                <a:latin typeface="Avenir" panose="020B0503020203020204" pitchFamily="34" charset="0"/>
              </a:rPr>
              <a:t>Atender </a:t>
            </a:r>
            <a:r>
              <a:rPr lang="es-MX" sz="2400" dirty="0">
                <a:latin typeface="Avenir" panose="020B0503020203020204" pitchFamily="34" charset="0"/>
              </a:rPr>
              <a:t>las necesidades de adecuación y construcción de espacios </a:t>
            </a:r>
            <a:r>
              <a:rPr lang="es-MX" sz="2400" dirty="0" smtClean="0">
                <a:latin typeface="Avenir" panose="020B0503020203020204" pitchFamily="34" charset="0"/>
              </a:rPr>
              <a:t>físicos (</a:t>
            </a:r>
            <a:r>
              <a:rPr lang="es-MX" sz="2400" dirty="0" smtClean="0">
                <a:latin typeface="Avenir" panose="020B0503020203020204" pitchFamily="34" charset="0"/>
                <a:hlinkClick r:id="rId3" action="ppaction://hlinkfile"/>
              </a:rPr>
              <a:t>Anexo XVI</a:t>
            </a:r>
            <a:r>
              <a:rPr lang="es-MX" sz="2400" dirty="0" smtClean="0">
                <a:latin typeface="Avenir" panose="020B0503020203020204" pitchFamily="34" charset="0"/>
              </a:rPr>
              <a:t>).</a:t>
            </a:r>
          </a:p>
          <a:p>
            <a:pPr marL="800100" lvl="1" indent="-342900" algn="just">
              <a:buFont typeface="+mj-lt"/>
              <a:buAutoNum type="arabicPeriod" startAt="5"/>
            </a:pPr>
            <a:r>
              <a:rPr lang="es-MX" sz="2400" dirty="0" smtClean="0">
                <a:latin typeface="Avenir" panose="020B0503020203020204" pitchFamily="34" charset="0"/>
              </a:rPr>
              <a:t> </a:t>
            </a:r>
            <a:r>
              <a:rPr lang="es-MX" sz="2400" dirty="0">
                <a:latin typeface="Avenir" panose="020B0503020203020204" pitchFamily="34" charset="0"/>
              </a:rPr>
              <a:t>un sexto y séptimo proyecto relacionados con la integración de redes interinstitucionales de </a:t>
            </a:r>
            <a:r>
              <a:rPr lang="es-MX" sz="2400" dirty="0" smtClean="0">
                <a:latin typeface="Avenir" panose="020B0503020203020204" pitchFamily="34" charset="0"/>
              </a:rPr>
              <a:t>investigación. Se </a:t>
            </a:r>
            <a:r>
              <a:rPr lang="es-MX" sz="2400" dirty="0">
                <a:latin typeface="Avenir" panose="020B0503020203020204" pitchFamily="34" charset="0"/>
              </a:rPr>
              <a:t>incluirán conforme a lo establecido en el marco de la integración de Redes Interinstitucionales de Investigación que publique la </a:t>
            </a:r>
            <a:r>
              <a:rPr lang="es-MX" sz="2400" dirty="0" smtClean="0">
                <a:latin typeface="Avenir" panose="020B0503020203020204" pitchFamily="34" charset="0"/>
              </a:rPr>
              <a:t>DGESU.</a:t>
            </a:r>
          </a:p>
          <a:p>
            <a:pPr marL="800100" lvl="1" indent="-342900" algn="just">
              <a:buFont typeface="+mj-lt"/>
              <a:buAutoNum type="arabicPeriod" startAt="5"/>
            </a:pPr>
            <a:endParaRPr lang="es-MX" sz="2400" dirty="0" smtClean="0">
              <a:latin typeface="Avenir" panose="020B0503020203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200" dirty="0" smtClean="0">
                <a:latin typeface="Avenir" panose="020B0503020203020204" pitchFamily="34" charset="0"/>
              </a:rPr>
              <a:t>Los anexos se pueden descargar de la página de </a:t>
            </a:r>
            <a:r>
              <a:rPr lang="es-MX" sz="2200" dirty="0">
                <a:latin typeface="Avenir" panose="020B0503020203020204" pitchFamily="34" charset="0"/>
              </a:rPr>
              <a:t>la Secretaría </a:t>
            </a:r>
            <a:r>
              <a:rPr lang="es-MX" sz="2200" dirty="0">
                <a:latin typeface="Avenir" panose="020B0503020203020204" pitchFamily="34" charset="0"/>
                <a:hlinkClick r:id="rId4"/>
              </a:rPr>
              <a:t>http://planeacion.uaemex.mx</a:t>
            </a:r>
            <a:r>
              <a:rPr lang="es-MX" sz="2200" dirty="0" smtClean="0">
                <a:latin typeface="Avenir" panose="020B0503020203020204" pitchFamily="34" charset="0"/>
                <a:hlinkClick r:id="rId4"/>
              </a:rPr>
              <a:t>/</a:t>
            </a:r>
            <a:endParaRPr lang="es-MX" sz="2200" dirty="0" smtClean="0">
              <a:latin typeface="Avenir" panose="020B0503020203020204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MX" sz="2000" b="1" dirty="0" smtClean="0">
                <a:latin typeface="Avenir" panose="020B0503020203020204" pitchFamily="34" charset="0"/>
              </a:rPr>
              <a:t>Usuario</a:t>
            </a:r>
            <a:r>
              <a:rPr lang="es-MX" sz="2000" dirty="0" smtClean="0">
                <a:latin typeface="Avenir" panose="020B0503020203020204" pitchFamily="34" charset="0"/>
              </a:rPr>
              <a:t>: </a:t>
            </a:r>
            <a:r>
              <a:rPr lang="es-MX" sz="2000" dirty="0" err="1" smtClean="0">
                <a:latin typeface="Avenir" panose="020B0503020203020204" pitchFamily="34" charset="0"/>
              </a:rPr>
              <a:t>progins_spydi</a:t>
            </a:r>
            <a:endParaRPr lang="es-MX" sz="2000" dirty="0" smtClean="0">
              <a:latin typeface="Avenir" panose="020B0503020203020204" pitchFamily="34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s-MX" sz="2000" b="1" dirty="0">
                <a:latin typeface="Avenir" panose="020B0503020203020204" pitchFamily="34" charset="0"/>
              </a:rPr>
              <a:t>Contraseña</a:t>
            </a:r>
            <a:r>
              <a:rPr lang="es-MX" sz="2000" dirty="0">
                <a:latin typeface="Avenir" panose="020B0503020203020204" pitchFamily="34" charset="0"/>
              </a:rPr>
              <a:t>: </a:t>
            </a:r>
            <a:r>
              <a:rPr lang="es-MX" sz="2000" dirty="0" smtClean="0">
                <a:latin typeface="Avenir" panose="020B0503020203020204" pitchFamily="34" charset="0"/>
              </a:rPr>
              <a:t>progins_spydi17</a:t>
            </a:r>
            <a:endParaRPr lang="es-MX" sz="2400" dirty="0">
              <a:latin typeface="Avenir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18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93770" y="152401"/>
            <a:ext cx="4472069" cy="925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700" b="1" spc="200" dirty="0" smtClean="0">
                <a:latin typeface="Avenir" panose="020B0503020203020204" pitchFamily="34" charset="0"/>
                <a:cs typeface="Helvetica"/>
              </a:rPr>
              <a:t>Estructura de un proyecto integral</a:t>
            </a:r>
            <a:endParaRPr lang="es-ES_tradnl" sz="27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3"/>
          <a:srcRect l="9674" t="16596" r="33130" b="36935"/>
          <a:stretch/>
        </p:blipFill>
        <p:spPr bwMode="auto">
          <a:xfrm>
            <a:off x="664029" y="1077686"/>
            <a:ext cx="7772400" cy="48659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852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93770" y="152401"/>
            <a:ext cx="4472069" cy="925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700" b="1" spc="200" dirty="0" smtClean="0">
                <a:latin typeface="Avenir" panose="020B0503020203020204" pitchFamily="34" charset="0"/>
                <a:cs typeface="Helvetica"/>
              </a:rPr>
              <a:t>Contenido mínimo de un proyecto integral</a:t>
            </a:r>
            <a:endParaRPr lang="es-ES_tradnl" sz="27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3"/>
          <a:srcRect l="27156" t="14483" r="29226" b="2535"/>
          <a:stretch/>
        </p:blipFill>
        <p:spPr bwMode="auto">
          <a:xfrm>
            <a:off x="740229" y="979714"/>
            <a:ext cx="7467600" cy="52904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708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93770" y="119745"/>
            <a:ext cx="4472069" cy="925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700" b="1" spc="200" dirty="0" smtClean="0">
                <a:latin typeface="Avenir" panose="020B0503020203020204" pitchFamily="34" charset="0"/>
                <a:cs typeface="Helvetica"/>
              </a:rPr>
              <a:t>Consideraciones para el  proyecto integral</a:t>
            </a:r>
            <a:endParaRPr lang="es-ES_tradnl" sz="27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88496" y="1045030"/>
            <a:ext cx="8013248" cy="4561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Las </a:t>
            </a:r>
            <a:r>
              <a:rPr lang="es-MX" sz="2400" dirty="0">
                <a:latin typeface="Avenir" panose="020B0503020203020204" pitchFamily="34" charset="0"/>
              </a:rPr>
              <a:t>metas deberán ser académicas y no referirse sólo a la adquisición de equipos o materiales</a:t>
            </a:r>
            <a:r>
              <a:rPr lang="es-MX" sz="2400" dirty="0" smtClean="0">
                <a:latin typeface="Avenir" panose="020B0503020203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s-MX" sz="2400" dirty="0" smtClean="0">
              <a:latin typeface="Avenir" panose="020B0503020203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La </a:t>
            </a:r>
            <a:r>
              <a:rPr lang="es-MX" sz="2400" dirty="0">
                <a:latin typeface="Avenir" panose="020B0503020203020204" pitchFamily="34" charset="0"/>
              </a:rPr>
              <a:t>descripción de los conceptos de gasto se deberá realizar conforma a los criterios establecidos en el </a:t>
            </a:r>
            <a:r>
              <a:rPr lang="es-MX" sz="2400" dirty="0">
                <a:latin typeface="Avenir" panose="020B0503020203020204" pitchFamily="34" charset="0"/>
                <a:hlinkClick r:id="rId3" action="ppaction://hlinkpres?slideindex=1&amp;slidetitle="/>
              </a:rPr>
              <a:t>Anexo </a:t>
            </a:r>
            <a:r>
              <a:rPr lang="es-MX" sz="2400" dirty="0" smtClean="0">
                <a:latin typeface="Avenir" panose="020B0503020203020204" pitchFamily="34" charset="0"/>
                <a:hlinkClick r:id="rId3" action="ppaction://hlinkpres?slideindex=1&amp;slidetitle="/>
              </a:rPr>
              <a:t>XV</a:t>
            </a:r>
            <a:r>
              <a:rPr lang="es-MX" sz="2400" dirty="0" smtClean="0">
                <a:latin typeface="Avenir" panose="020B0503020203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s-MX" sz="2400" dirty="0">
              <a:latin typeface="Avenir" panose="020B0503020203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Es </a:t>
            </a:r>
            <a:r>
              <a:rPr lang="es-MX" sz="2400" dirty="0">
                <a:latin typeface="Avenir" panose="020B0503020203020204" pitchFamily="34" charset="0"/>
              </a:rPr>
              <a:t>importante realizar una calendarización para la aplicación de los </a:t>
            </a:r>
            <a:r>
              <a:rPr lang="es-MX" sz="2400" dirty="0" smtClean="0">
                <a:latin typeface="Avenir" panose="020B0503020203020204" pitchFamily="34" charset="0"/>
              </a:rPr>
              <a:t>recursos.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s-MX" sz="2400" dirty="0" smtClean="0">
              <a:latin typeface="Avenir" panose="020B0503020203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>
                <a:latin typeface="Avenir" panose="020B0503020203020204" pitchFamily="34" charset="0"/>
              </a:rPr>
              <a:t>Cuando se autorice el ejercicio del proyecto es importante que se aplique en cada uno de los </a:t>
            </a:r>
            <a:r>
              <a:rPr lang="es-MX" sz="2400" dirty="0" smtClean="0">
                <a:latin typeface="Avenir" panose="020B0503020203020204" pitchFamily="34" charset="0"/>
              </a:rPr>
              <a:t>años. </a:t>
            </a:r>
            <a:endParaRPr lang="es-MX" sz="2400" dirty="0" smtClean="0">
              <a:latin typeface="Avenir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0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170714" y="0"/>
            <a:ext cx="360121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_tradnl" sz="2500" b="1" dirty="0" smtClean="0">
                <a:latin typeface="Avenir Book" charset="0"/>
                <a:ea typeface="Avenir Book" charset="0"/>
                <a:cs typeface="Avenir Book" charset="0"/>
              </a:rPr>
              <a:t>Objetivos de la reunión</a:t>
            </a:r>
            <a:endParaRPr lang="es-ES_tradnl" sz="1600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72886" y="1568847"/>
            <a:ext cx="71083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s-MX" sz="2400" dirty="0">
                <a:latin typeface="Avenir Book" panose="02000503020000020003" pitchFamily="2" charset="0"/>
              </a:rPr>
              <a:t>Mostrar los principales lineamientos de la Guía para la formulación del PFCE </a:t>
            </a:r>
            <a:r>
              <a:rPr lang="es-MX" sz="2400" dirty="0" smtClean="0">
                <a:latin typeface="Avenir Book" panose="02000503020000020003" pitchFamily="2" charset="0"/>
              </a:rPr>
              <a:t>2018-2019.</a:t>
            </a:r>
            <a:endParaRPr lang="es-MX" sz="2400" dirty="0">
              <a:latin typeface="Avenir Book" panose="02000503020000020003" pitchFamily="2" charset="0"/>
            </a:endParaRPr>
          </a:p>
          <a:p>
            <a:pPr marL="342900" lvl="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s-MX" sz="2400" dirty="0">
                <a:latin typeface="Avenir Book" panose="02000503020000020003" pitchFamily="2" charset="0"/>
              </a:rPr>
              <a:t>Dar a conocer el cronograma de trabajo</a:t>
            </a:r>
            <a:r>
              <a:rPr lang="es-MX" sz="2400" dirty="0" smtClean="0">
                <a:latin typeface="Avenir Book" panose="02000503020000020003" pitchFamily="2" charset="0"/>
              </a:rPr>
              <a:t>.</a:t>
            </a:r>
            <a:endParaRPr lang="es-MX" sz="24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27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93770" y="152401"/>
            <a:ext cx="4472069" cy="925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700" b="1" spc="200" dirty="0" smtClean="0">
                <a:latin typeface="Avenir" panose="020B0503020203020204" pitchFamily="34" charset="0"/>
                <a:cs typeface="Helvetica"/>
              </a:rPr>
              <a:t>Insumos para la elaboración</a:t>
            </a:r>
            <a:endParaRPr lang="es-ES_tradnl" sz="27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389165" y="1197429"/>
            <a:ext cx="8058149" cy="381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endParaRPr lang="es-MX" sz="2400" dirty="0">
              <a:latin typeface="Avenir" panose="020B0503020203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>
                <a:latin typeface="Avenir" panose="020B0503020203020204" pitchFamily="34" charset="0"/>
              </a:rPr>
              <a:t>Resultados de la evaluación del </a:t>
            </a:r>
            <a:r>
              <a:rPr lang="es-MX" sz="2400" dirty="0" smtClean="0">
                <a:latin typeface="Avenir" panose="020B0503020203020204" pitchFamily="34" charset="0"/>
              </a:rPr>
              <a:t>PFCE 2016-2017.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s-MX" sz="2400" dirty="0">
              <a:latin typeface="Avenir" panose="020B0503020203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>
                <a:latin typeface="Avenir" panose="020B0503020203020204" pitchFamily="34" charset="0"/>
              </a:rPr>
              <a:t>PFCE </a:t>
            </a:r>
            <a:r>
              <a:rPr lang="es-MX" sz="2400" dirty="0" smtClean="0">
                <a:latin typeface="Avenir" panose="020B0503020203020204" pitchFamily="34" charset="0"/>
              </a:rPr>
              <a:t>2016-2017.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s-MX" sz="2400" dirty="0">
              <a:latin typeface="Avenir" panose="020B0503020203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>
                <a:latin typeface="Avenir" panose="020B0503020203020204" pitchFamily="34" charset="0"/>
              </a:rPr>
              <a:t>Evolución de los principales indicadores de capacidad y competitividad académica</a:t>
            </a:r>
            <a:r>
              <a:rPr lang="es-MX" sz="2400" dirty="0" smtClean="0">
                <a:latin typeface="Avenir" panose="020B0503020203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s-MX" sz="2400" dirty="0">
              <a:latin typeface="Avenir" panose="020B0503020203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>
                <a:latin typeface="Avenir" panose="020B0503020203020204" pitchFamily="34" charset="0"/>
              </a:rPr>
              <a:t>Recomendaciones de CIEES y COPAES, y del Comité evaluador de los programas de posgrado en el PNPC.</a:t>
            </a:r>
          </a:p>
        </p:txBody>
      </p:sp>
    </p:spTree>
    <p:extLst>
      <p:ext uri="{BB962C8B-B14F-4D97-AF65-F5344CB8AC3E}">
        <p14:creationId xmlns:p14="http://schemas.microsoft.com/office/powerpoint/2010/main" val="178678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93770" y="119745"/>
            <a:ext cx="4472069" cy="1273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400" b="1" spc="200" dirty="0" smtClean="0">
                <a:latin typeface="Avenir" panose="020B0503020203020204" pitchFamily="34" charset="0"/>
                <a:cs typeface="Helvetica"/>
              </a:rPr>
              <a:t>Requerimientos de Información para el PFCE 2018-2019 </a:t>
            </a:r>
            <a:endParaRPr lang="es-ES_tradnl" sz="24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01410" y="1393373"/>
            <a:ext cx="8013248" cy="3352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Atención a problemas comunes de las DES.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s-MX" sz="2000" b="1" dirty="0" smtClean="0">
                <a:latin typeface="Avenir" panose="020B0503020203020204" pitchFamily="34" charset="0"/>
              </a:rPr>
              <a:t>Autoevaluación</a:t>
            </a:r>
            <a:r>
              <a:rPr lang="es-MX" sz="2000" dirty="0" smtClean="0">
                <a:latin typeface="Avenir" panose="020B0503020203020204" pitchFamily="34" charset="0"/>
              </a:rPr>
              <a:t>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Avenir" panose="020B0503020203020204" pitchFamily="34" charset="0"/>
              </a:rPr>
              <a:t>II.1</a:t>
            </a:r>
            <a:r>
              <a:rPr lang="es-MX" sz="2000" dirty="0">
                <a:latin typeface="Avenir" panose="020B0503020203020204" pitchFamily="34" charset="0"/>
              </a:rPr>
              <a:t>. Análisis de la cobertura con </a:t>
            </a:r>
            <a:r>
              <a:rPr lang="es-MX" sz="2000" dirty="0" smtClean="0">
                <a:latin typeface="Avenir" panose="020B0503020203020204" pitchFamily="34" charset="0"/>
              </a:rPr>
              <a:t>equidad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MX" sz="2000" dirty="0">
                <a:latin typeface="Avenir" panose="020B0503020203020204" pitchFamily="34" charset="0"/>
              </a:rPr>
              <a:t>II.2. Análisis de programas de estudios flexibles e integrales</a:t>
            </a:r>
            <a:r>
              <a:rPr lang="es-MX" sz="2000" dirty="0" smtClean="0">
                <a:latin typeface="Avenir" panose="020B0503020203020204" pitchFamily="34" charset="0"/>
              </a:rPr>
              <a:t>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MX" sz="2000" dirty="0">
                <a:latin typeface="Avenir" panose="020B0503020203020204" pitchFamily="34" charset="0"/>
              </a:rPr>
              <a:t>II.3. Análisis de enseñanzas pertinentes y en contextos </a:t>
            </a:r>
            <a:r>
              <a:rPr lang="es-MX" sz="2000" dirty="0" smtClean="0">
                <a:latin typeface="Avenir" panose="020B0503020203020204" pitchFamily="34" charset="0"/>
              </a:rPr>
              <a:t>reales.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MX" sz="2000" dirty="0">
                <a:latin typeface="Avenir" panose="020B0503020203020204" pitchFamily="34" charset="0"/>
              </a:rPr>
              <a:t>II.7. Análisis de la capacidad </a:t>
            </a:r>
            <a:r>
              <a:rPr lang="es-MX" sz="2000" dirty="0" smtClean="0">
                <a:latin typeface="Avenir" panose="020B0503020203020204" pitchFamily="34" charset="0"/>
              </a:rPr>
              <a:t>académica.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MX" sz="2000" dirty="0">
                <a:latin typeface="Avenir" panose="020B0503020203020204" pitchFamily="34" charset="0"/>
              </a:rPr>
              <a:t>II.8. Análisis de la formación integral del </a:t>
            </a:r>
            <a:r>
              <a:rPr lang="es-MX" sz="2000" dirty="0" smtClean="0">
                <a:latin typeface="Avenir" panose="020B0503020203020204" pitchFamily="34" charset="0"/>
              </a:rPr>
              <a:t>estudiante.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Avenir" panose="020B0503020203020204" pitchFamily="34" charset="0"/>
                <a:hlinkClick r:id="rId3" action="ppaction://hlinkfile"/>
              </a:rPr>
              <a:t>09_Anexo_IX_Problemas_Fortalezas_PFCE</a:t>
            </a:r>
            <a:r>
              <a:rPr lang="es-MX" sz="2000" dirty="0" smtClean="0">
                <a:latin typeface="Avenir" panose="020B0503020203020204" pitchFamily="34" charset="0"/>
              </a:rPr>
              <a:t>.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s-MX" sz="2000" dirty="0" smtClean="0">
              <a:latin typeface="Avenir" panose="020B050302020302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endParaRPr lang="es-MX" sz="2000" dirty="0" smtClean="0">
              <a:latin typeface="Avenir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55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93770" y="119745"/>
            <a:ext cx="4472069" cy="925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700" b="1" spc="200" dirty="0" smtClean="0">
                <a:latin typeface="Avenir" panose="020B0503020203020204" pitchFamily="34" charset="0"/>
                <a:cs typeface="Helvetica"/>
              </a:rPr>
              <a:t>Requerimientos de Información </a:t>
            </a:r>
            <a:endParaRPr lang="es-ES_tradnl" sz="27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88496" y="1382487"/>
            <a:ext cx="8013248" cy="3374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Atención a problemas comunes de las DES.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s-MX" sz="2000" b="1" dirty="0">
                <a:latin typeface="Avenir" panose="020B0503020203020204" pitchFamily="34" charset="0"/>
              </a:rPr>
              <a:t>Actualización de la planeación: Plantear políticas, objetivos, estrategias y acciones</a:t>
            </a:r>
            <a:r>
              <a:rPr lang="es-MX" sz="2000" dirty="0">
                <a:latin typeface="Avenir" panose="020B0503020203020204" pitchFamily="34" charset="0"/>
              </a:rPr>
              <a:t> </a:t>
            </a:r>
            <a:endParaRPr lang="es-MX" sz="2000" dirty="0" smtClean="0">
              <a:latin typeface="Avenir" panose="020B050302020302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Avenir" panose="020B0503020203020204" pitchFamily="34" charset="0"/>
              </a:rPr>
              <a:t>Mejorar </a:t>
            </a:r>
            <a:r>
              <a:rPr lang="es-MX" sz="2000" dirty="0">
                <a:latin typeface="Avenir" panose="020B0503020203020204" pitchFamily="34" charset="0"/>
              </a:rPr>
              <a:t>la cobertura con equidad.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Avenir" panose="020B0503020203020204" pitchFamily="34" charset="0"/>
              </a:rPr>
              <a:t>Contar </a:t>
            </a:r>
            <a:r>
              <a:rPr lang="es-MX" sz="2000" dirty="0">
                <a:latin typeface="Avenir" panose="020B0503020203020204" pitchFamily="34" charset="0"/>
              </a:rPr>
              <a:t>con programas de estudio flexibles e integrales.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Avenir" panose="020B0503020203020204" pitchFamily="34" charset="0"/>
              </a:rPr>
              <a:t>Impulsar </a:t>
            </a:r>
            <a:r>
              <a:rPr lang="es-MX" sz="2000" dirty="0">
                <a:latin typeface="Avenir" panose="020B0503020203020204" pitchFamily="34" charset="0"/>
              </a:rPr>
              <a:t>enseñanzas pertinentes y en contextos reales.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Avenir" panose="020B0503020203020204" pitchFamily="34" charset="0"/>
              </a:rPr>
              <a:t>Mejorar </a:t>
            </a:r>
            <a:r>
              <a:rPr lang="es-MX" sz="2000" dirty="0">
                <a:latin typeface="Avenir" panose="020B0503020203020204" pitchFamily="34" charset="0"/>
              </a:rPr>
              <a:t>la atención y formación integral del estudiante.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Avenir" panose="020B0503020203020204" pitchFamily="34" charset="0"/>
              </a:rPr>
              <a:t>Mejorar </a:t>
            </a:r>
            <a:r>
              <a:rPr lang="es-MX" sz="2000" dirty="0">
                <a:latin typeface="Avenir" panose="020B0503020203020204" pitchFamily="34" charset="0"/>
              </a:rPr>
              <a:t>y/o fortalecer </a:t>
            </a:r>
            <a:r>
              <a:rPr lang="es-MX" sz="2000" dirty="0" smtClean="0">
                <a:latin typeface="Avenir" panose="020B0503020203020204" pitchFamily="34" charset="0"/>
              </a:rPr>
              <a:t>competitividad </a:t>
            </a:r>
            <a:r>
              <a:rPr lang="es-MX" sz="2000" dirty="0">
                <a:latin typeface="Avenir" panose="020B0503020203020204" pitchFamily="34" charset="0"/>
              </a:rPr>
              <a:t>académica. </a:t>
            </a:r>
            <a:endParaRPr lang="es-MX" sz="2000" dirty="0" smtClean="0">
              <a:latin typeface="Avenir" panose="020B050302020302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endParaRPr lang="es-MX" sz="2000" dirty="0" smtClean="0">
              <a:latin typeface="Avenir" panose="020B050302020302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endParaRPr lang="es-MX" sz="2000" dirty="0" smtClean="0">
              <a:latin typeface="Avenir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9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93770" y="97975"/>
            <a:ext cx="4472069" cy="925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700" b="1" spc="200" dirty="0" smtClean="0">
                <a:latin typeface="Avenir" panose="020B0503020203020204" pitchFamily="34" charset="0"/>
                <a:cs typeface="Helvetica"/>
              </a:rPr>
              <a:t>Requerimientos de Información </a:t>
            </a:r>
            <a:endParaRPr lang="es-ES_tradnl" sz="27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52401" y="1328059"/>
            <a:ext cx="8458199" cy="3418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Gestión: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s-MX" sz="2000" b="1" dirty="0" smtClean="0">
                <a:latin typeface="Avenir" panose="020B0503020203020204" pitchFamily="34" charset="0"/>
              </a:rPr>
              <a:t>Autoevaluación</a:t>
            </a:r>
            <a:r>
              <a:rPr lang="es-MX" sz="2000" dirty="0" smtClean="0">
                <a:latin typeface="Avenir" panose="020B0503020203020204" pitchFamily="34" charset="0"/>
              </a:rPr>
              <a:t>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MX" sz="2000" dirty="0">
                <a:latin typeface="Avenir" panose="020B0503020203020204" pitchFamily="34" charset="0"/>
              </a:rPr>
              <a:t>II.4. Análisis del uso de las Tecnologías de la Información y </a:t>
            </a:r>
            <a:r>
              <a:rPr lang="es-MX" sz="2000" dirty="0" smtClean="0">
                <a:latin typeface="Avenir" panose="020B0503020203020204" pitchFamily="34" charset="0"/>
              </a:rPr>
              <a:t>Comunicación.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MX" sz="2000" dirty="0">
                <a:latin typeface="Avenir" panose="020B0503020203020204" pitchFamily="34" charset="0"/>
              </a:rPr>
              <a:t>II.9 Análisis de la evaluación de la </a:t>
            </a:r>
            <a:r>
              <a:rPr lang="es-MX" sz="2000" dirty="0" smtClean="0">
                <a:latin typeface="Avenir" panose="020B0503020203020204" pitchFamily="34" charset="0"/>
              </a:rPr>
              <a:t>gestión.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MX" sz="2000" dirty="0">
                <a:latin typeface="Avenir" panose="020B0503020203020204" pitchFamily="34" charset="0"/>
              </a:rPr>
              <a:t>II.10 Análisis de la capacidad física </a:t>
            </a:r>
            <a:r>
              <a:rPr lang="es-MX" sz="2000" dirty="0" smtClean="0">
                <a:latin typeface="Avenir" panose="020B0503020203020204" pitchFamily="34" charset="0"/>
              </a:rPr>
              <a:t>instalada.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MX" sz="2000" dirty="0">
                <a:latin typeface="Avenir" panose="020B0503020203020204" pitchFamily="34" charset="0"/>
              </a:rPr>
              <a:t>II.11. Análisis de los problemas estructurales</a:t>
            </a:r>
            <a:r>
              <a:rPr lang="es-MX" sz="2000" dirty="0" smtClean="0">
                <a:latin typeface="Avenir" panose="020B0503020203020204" pitchFamily="34" charset="0"/>
              </a:rPr>
              <a:t>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Avenir" panose="020B0503020203020204" pitchFamily="34" charset="0"/>
                <a:hlinkClick r:id="rId3" action="ppaction://hlinkfile"/>
              </a:rPr>
              <a:t>09_Anexo_IX_Problemas_Fortalezas_PFCE</a:t>
            </a:r>
            <a:r>
              <a:rPr lang="es-MX" sz="2000" dirty="0" smtClean="0">
                <a:latin typeface="Avenir" panose="020B0503020203020204" pitchFamily="34" charset="0"/>
              </a:rPr>
              <a:t>.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s-MX" sz="2000" dirty="0" smtClean="0">
              <a:latin typeface="Avenir" panose="020B050302020302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endParaRPr lang="es-MX" sz="2000" dirty="0">
              <a:latin typeface="Avenir" panose="020B050302020302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endParaRPr lang="es-MX" sz="2000" dirty="0" smtClean="0">
              <a:latin typeface="Avenir" panose="020B050302020302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endParaRPr lang="es-MX" sz="2000" dirty="0" smtClean="0">
              <a:latin typeface="Avenir" panose="020B050302020302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endParaRPr lang="es-MX" sz="2000" dirty="0" smtClean="0">
              <a:latin typeface="Avenir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31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93770" y="97975"/>
            <a:ext cx="4472069" cy="925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700" b="1" spc="200" dirty="0" smtClean="0">
                <a:latin typeface="Avenir" panose="020B0503020203020204" pitchFamily="34" charset="0"/>
                <a:cs typeface="Helvetica"/>
              </a:rPr>
              <a:t>Requerimientos de Información </a:t>
            </a:r>
            <a:endParaRPr lang="es-ES_tradnl" sz="27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52401" y="1186544"/>
            <a:ext cx="8817428" cy="46373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Gestión: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s-MX" sz="2000" b="1" dirty="0">
                <a:latin typeface="Avenir" panose="020B0503020203020204" pitchFamily="34" charset="0"/>
              </a:rPr>
              <a:t>Actualización de la planeación</a:t>
            </a:r>
            <a:r>
              <a:rPr lang="es-MX" sz="2000" dirty="0">
                <a:latin typeface="Avenir" panose="020B0503020203020204" pitchFamily="34" charset="0"/>
              </a:rPr>
              <a:t>: Plantear políticas, objetivos, estrategias y acciones: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MX" sz="2000" dirty="0">
                <a:latin typeface="Avenir" panose="020B0503020203020204" pitchFamily="34" charset="0"/>
              </a:rPr>
              <a:t>Impulsar del uso de las Tecnologías de la Información y Comunicación.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MX" sz="2000" dirty="0">
                <a:latin typeface="Avenir" panose="020B0503020203020204" pitchFamily="34" charset="0"/>
              </a:rPr>
              <a:t>Fortalecer la evaluación de la gestión institucional.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MX" sz="2000" dirty="0">
                <a:latin typeface="Avenir" panose="020B0503020203020204" pitchFamily="34" charset="0"/>
              </a:rPr>
              <a:t>Aprovechar la capacidad física instalada y la consolidación de los espacios ya existentes.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MX" sz="2000" dirty="0">
                <a:latin typeface="Avenir" panose="020B0503020203020204" pitchFamily="34" charset="0"/>
              </a:rPr>
              <a:t>Resolver los problemas estructurales. </a:t>
            </a:r>
          </a:p>
          <a:p>
            <a:pPr lvl="1" algn="just">
              <a:buFont typeface="Wingdings" panose="05000000000000000000" pitchFamily="2" charset="2"/>
              <a:buChar char="v"/>
            </a:pPr>
            <a:endParaRPr lang="es-MX" sz="2000" b="1" dirty="0" smtClean="0">
              <a:latin typeface="Avenir" panose="020B0503020203020204" pitchFamily="34" charset="0"/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s-MX" sz="2000" b="1" dirty="0" smtClean="0">
                <a:latin typeface="Avenir" panose="020B0503020203020204" pitchFamily="34" charset="0"/>
              </a:rPr>
              <a:t>Indicadores de calidad</a:t>
            </a:r>
            <a:r>
              <a:rPr lang="es-MX" sz="2000" dirty="0" smtClean="0">
                <a:latin typeface="Avenir" panose="020B0503020203020204" pitchFamily="34" charset="0"/>
              </a:rPr>
              <a:t>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MX" sz="2000" dirty="0">
                <a:latin typeface="Avenir" panose="020B0503020203020204" pitchFamily="34" charset="0"/>
                <a:hlinkClick r:id="rId3" action="ppaction://hlinkfile"/>
              </a:rPr>
              <a:t>11_Anexo_XI_Indicadores_Resultado_PFCE</a:t>
            </a:r>
            <a:r>
              <a:rPr lang="es-MX" sz="2000" dirty="0" smtClean="0">
                <a:latin typeface="Avenir" panose="020B0503020203020204" pitchFamily="34" charset="0"/>
                <a:hlinkClick r:id="rId3" action="ppaction://hlinkfile"/>
              </a:rPr>
              <a:t>.</a:t>
            </a:r>
            <a:r>
              <a:rPr lang="es-MX" sz="2000" dirty="0" smtClean="0">
                <a:latin typeface="Avenir" panose="020B0503020203020204" pitchFamily="34" charset="0"/>
              </a:rPr>
              <a:t>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s-MX" sz="2000" dirty="0" smtClean="0">
              <a:latin typeface="Avenir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25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93770" y="119745"/>
            <a:ext cx="4472069" cy="925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700" b="1" spc="200" dirty="0" smtClean="0">
                <a:latin typeface="Avenir" panose="020B0503020203020204" pitchFamily="34" charset="0"/>
                <a:cs typeface="Helvetica"/>
              </a:rPr>
              <a:t>Requerimientos de Información </a:t>
            </a:r>
            <a:endParaRPr lang="es-ES_tradnl" sz="27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88496" y="1045030"/>
            <a:ext cx="8013248" cy="4561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Secretaría de Investigación y Estudios avanzados.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s-MX" sz="2000" b="1" dirty="0" smtClean="0">
                <a:latin typeface="Avenir" panose="020B0503020203020204" pitchFamily="34" charset="0"/>
              </a:rPr>
              <a:t>Autoevaluación: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MX" sz="2000" dirty="0">
                <a:latin typeface="Avenir" panose="020B0503020203020204" pitchFamily="34" charset="0"/>
              </a:rPr>
              <a:t>II.7. Análisis de la </a:t>
            </a:r>
            <a:r>
              <a:rPr lang="es-MX" sz="2000" dirty="0" smtClean="0">
                <a:latin typeface="Avenir" panose="020B0503020203020204" pitchFamily="34" charset="0"/>
              </a:rPr>
              <a:t>competitividad académica.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MX" sz="2000" dirty="0" smtClean="0">
                <a:latin typeface="Avenir" panose="020B0503020203020204" pitchFamily="34" charset="0"/>
                <a:hlinkClick r:id="rId3" action="ppaction://hlinkfile"/>
              </a:rPr>
              <a:t>Anexos\09_Anexo_IX_Problemas_Fortalezas_PFCE.xlsx</a:t>
            </a:r>
            <a:endParaRPr lang="es-MX" sz="2000" dirty="0" smtClean="0">
              <a:latin typeface="Avenir" panose="020B0503020203020204" pitchFamily="34" charset="0"/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s-MX" sz="2000" b="1" dirty="0">
                <a:latin typeface="Avenir" panose="020B0503020203020204" pitchFamily="34" charset="0"/>
              </a:rPr>
              <a:t>Actualización de la planeación</a:t>
            </a:r>
            <a:r>
              <a:rPr lang="es-MX" sz="2000" dirty="0">
                <a:latin typeface="Avenir" panose="020B0503020203020204" pitchFamily="34" charset="0"/>
              </a:rPr>
              <a:t>: Plantear políticas, objetivos, estrategias y acciones </a:t>
            </a:r>
            <a:endParaRPr lang="es-MX" sz="2000" dirty="0" smtClean="0">
              <a:latin typeface="Avenir" panose="020B050302020302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MX" sz="2000" dirty="0">
                <a:latin typeface="Avenir" panose="020B0503020203020204" pitchFamily="34" charset="0"/>
              </a:rPr>
              <a:t>Mejorar y/o fortalecer la capacidad </a:t>
            </a:r>
            <a:r>
              <a:rPr lang="es-MX" sz="2000" dirty="0" smtClean="0">
                <a:latin typeface="Avenir" panose="020B0503020203020204" pitchFamily="34" charset="0"/>
              </a:rPr>
              <a:t>académica</a:t>
            </a:r>
            <a:r>
              <a:rPr lang="es-MX" sz="2000" dirty="0">
                <a:latin typeface="Avenir" panose="020B0503020203020204" pitchFamily="34" charset="0"/>
              </a:rPr>
              <a:t>. </a:t>
            </a:r>
          </a:p>
          <a:p>
            <a:pPr lvl="1" algn="just">
              <a:buFont typeface="Wingdings" panose="05000000000000000000" pitchFamily="2" charset="2"/>
              <a:buChar char="v"/>
            </a:pPr>
            <a:endParaRPr lang="es-MX" sz="2000" dirty="0">
              <a:latin typeface="Avenir" panose="020B050302020302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endParaRPr lang="es-MX" sz="2000" dirty="0" smtClean="0">
              <a:latin typeface="Avenir" panose="020B050302020302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endParaRPr lang="es-MX" sz="2000" dirty="0" smtClean="0">
              <a:latin typeface="Avenir" panose="020B050302020302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endParaRPr lang="es-MX" sz="2000" dirty="0" smtClean="0">
              <a:latin typeface="Avenir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34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488496" y="1524002"/>
            <a:ext cx="8013248" cy="45611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Coordinación Institucional de Equidad de Género.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s-MX" sz="2000" b="1" dirty="0" smtClean="0">
                <a:latin typeface="Avenir" panose="020B0503020203020204" pitchFamily="34" charset="0"/>
              </a:rPr>
              <a:t>Autoevaluación</a:t>
            </a:r>
            <a:r>
              <a:rPr lang="es-MX" sz="2000" dirty="0" smtClean="0">
                <a:latin typeface="Avenir" panose="020B0503020203020204" pitchFamily="34" charset="0"/>
              </a:rPr>
              <a:t>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MX" sz="2000" dirty="0">
                <a:latin typeface="Avenir" panose="020B0503020203020204" pitchFamily="34" charset="0"/>
              </a:rPr>
              <a:t>II.12 Análisis de la igualdad de género universitaria</a:t>
            </a:r>
            <a:r>
              <a:rPr lang="es-MX" sz="2000" dirty="0" smtClean="0">
                <a:latin typeface="Avenir" panose="020B0503020203020204" pitchFamily="34" charset="0"/>
              </a:rPr>
              <a:t>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MX" sz="2000" dirty="0">
                <a:latin typeface="Avenir" panose="020B0503020203020204" pitchFamily="34" charset="0"/>
                <a:hlinkClick r:id="rId3" action="ppaction://hlinkfile"/>
              </a:rPr>
              <a:t>Anexos\09_Anexo_IX_Problemas_Fortalezas_PFCE.xlsx</a:t>
            </a:r>
            <a:endParaRPr lang="es-MX" sz="2000" dirty="0">
              <a:latin typeface="Avenir" panose="020B0503020203020204" pitchFamily="34" charset="0"/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s-MX" sz="2000" b="1" dirty="0" smtClean="0">
                <a:latin typeface="Avenir" panose="020B0503020203020204" pitchFamily="34" charset="0"/>
              </a:rPr>
              <a:t>Actualización </a:t>
            </a:r>
            <a:r>
              <a:rPr lang="es-MX" sz="2000" b="1" dirty="0">
                <a:latin typeface="Avenir" panose="020B0503020203020204" pitchFamily="34" charset="0"/>
              </a:rPr>
              <a:t>de la planeación</a:t>
            </a:r>
            <a:r>
              <a:rPr lang="es-MX" sz="2000" dirty="0">
                <a:latin typeface="Avenir" panose="020B0503020203020204" pitchFamily="34" charset="0"/>
              </a:rPr>
              <a:t>: Plantear políticas, objetivos, estrategias y acciones: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MX" sz="2000" dirty="0">
                <a:latin typeface="Avenir" panose="020B0503020203020204" pitchFamily="34" charset="0"/>
              </a:rPr>
              <a:t>Fomentar la igualdad de género universitaria</a:t>
            </a:r>
            <a:r>
              <a:rPr lang="es-MX" sz="2000" dirty="0" smtClean="0">
                <a:latin typeface="Avenir" panose="020B0503020203020204" pitchFamily="34" charset="0"/>
              </a:rPr>
              <a:t>.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s-MX" sz="2000" b="1" dirty="0">
                <a:latin typeface="Avenir" panose="020B0503020203020204" pitchFamily="34" charset="0"/>
              </a:rPr>
              <a:t>Indicadores de calidad: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MX" sz="2000" dirty="0">
                <a:latin typeface="Avenir" panose="020B0503020203020204" pitchFamily="34" charset="0"/>
                <a:hlinkClick r:id="rId4" action="ppaction://hlinkfile"/>
              </a:rPr>
              <a:t>11_Anexo_XI_Indicadores_Resultado_PFCE</a:t>
            </a:r>
            <a:r>
              <a:rPr lang="es-MX" sz="2000" dirty="0">
                <a:latin typeface="Avenir" panose="020B0503020203020204" pitchFamily="34" charset="0"/>
              </a:rPr>
              <a:t>.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s-MX" sz="2000" dirty="0">
              <a:latin typeface="Avenir" panose="020B050302020302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endParaRPr lang="es-MX" sz="2000" dirty="0" smtClean="0">
              <a:latin typeface="Avenir" panose="020B050302020302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endParaRPr lang="es-MX" sz="2000" dirty="0" smtClean="0">
              <a:latin typeface="Avenir" panose="020B050302020302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endParaRPr lang="es-MX" sz="2000" dirty="0" smtClean="0">
              <a:latin typeface="Avenir" panose="020B0503020203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495120" y="10888"/>
            <a:ext cx="4472069" cy="1273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400" b="1" spc="200" dirty="0" smtClean="0">
                <a:latin typeface="Avenir" panose="020B0503020203020204" pitchFamily="34" charset="0"/>
                <a:cs typeface="Helvetica"/>
              </a:rPr>
              <a:t>Requerimientos de Información para el </a:t>
            </a:r>
            <a:r>
              <a:rPr lang="es-MX" sz="2400" b="1" spc="200" dirty="0" smtClean="0">
                <a:latin typeface="Avenir" panose="020B0503020203020204" pitchFamily="34" charset="0"/>
                <a:cs typeface="Helvetica"/>
                <a:hlinkClick r:id="rId5" action="ppaction://hlinkfile"/>
              </a:rPr>
              <a:t>PFCE 2018-2019 </a:t>
            </a:r>
            <a:endParaRPr lang="es-ES_tradnl" sz="24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27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93770" y="152401"/>
            <a:ext cx="4472069" cy="925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700" b="1" spc="200" dirty="0" smtClean="0">
                <a:latin typeface="Avenir" panose="020B0503020203020204" pitchFamily="34" charset="0"/>
                <a:cs typeface="Helvetica"/>
              </a:rPr>
              <a:t>Cronograma de trabajo</a:t>
            </a:r>
            <a:endParaRPr lang="es-ES_tradnl" sz="27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081428"/>
              </p:ext>
            </p:extLst>
          </p:nvPr>
        </p:nvGraphicFramePr>
        <p:xfrm>
          <a:off x="98503" y="950239"/>
          <a:ext cx="8990534" cy="4682678"/>
        </p:xfrm>
        <a:graphic>
          <a:graphicData uri="http://schemas.openxmlformats.org/drawingml/2006/table">
            <a:tbl>
              <a:tblPr firstRow="1">
                <a:tableStyleId>{E8B1032C-EA38-4F05-BA0D-38AFFFC7BED3}</a:tableStyleId>
              </a:tblPr>
              <a:tblGrid>
                <a:gridCol w="4495906"/>
                <a:gridCol w="492269"/>
                <a:gridCol w="859530"/>
                <a:gridCol w="859530"/>
                <a:gridCol w="805619"/>
                <a:gridCol w="700655"/>
                <a:gridCol w="777025"/>
              </a:tblGrid>
              <a:tr h="0">
                <a:tc rowSpan="2"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latin typeface="Avenir Book" panose="02000503020000020003" pitchFamily="2" charset="0"/>
                        </a:rPr>
                        <a:t>Actividad</a:t>
                      </a:r>
                      <a:endParaRPr lang="es-MX" sz="1400" dirty="0">
                        <a:solidFill>
                          <a:schemeClr val="bg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 gridSpan="4"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latin typeface="Avenir Book" panose="02000503020000020003" pitchFamily="2" charset="0"/>
                        </a:rPr>
                        <a:t>Agosto</a:t>
                      </a:r>
                      <a:endParaRPr lang="es-MX" sz="1400" dirty="0">
                        <a:solidFill>
                          <a:schemeClr val="bg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19" marB="45719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841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800" dirty="0">
                        <a:solidFill>
                          <a:schemeClr val="bg1"/>
                        </a:solidFill>
                        <a:latin typeface="Avenir Book" panose="02000503020000020003" pitchFamily="2" charset="0"/>
                      </a:endParaRPr>
                    </a:p>
                  </a:txBody>
                  <a:tcPr marL="91443" marR="91443" marT="45719" marB="45719" anchor="ctr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800" dirty="0">
                        <a:solidFill>
                          <a:schemeClr val="bg1"/>
                        </a:solidFill>
                        <a:latin typeface="Avenir Book" panose="02000503020000020003" pitchFamily="2" charset="0"/>
                      </a:endParaRPr>
                    </a:p>
                  </a:txBody>
                  <a:tcPr marL="91443" marR="91443" marT="45719" marB="45719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Avenir Book" panose="02000503020000020003" pitchFamily="2" charset="0"/>
                        </a:rPr>
                        <a:t>Septiembre</a:t>
                      </a:r>
                      <a:endParaRPr lang="es-MX" sz="1400" dirty="0" smtClean="0">
                        <a:solidFill>
                          <a:schemeClr val="bg1"/>
                        </a:solidFill>
                        <a:latin typeface="Avenir Book" panose="02000503020000020003" pitchFamily="2" charset="0"/>
                      </a:endParaRPr>
                    </a:p>
                  </a:txBody>
                  <a:tcPr marL="91443" marR="91443" marT="45719" marB="45719" anchor="ctr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800" dirty="0">
                        <a:solidFill>
                          <a:schemeClr val="bg1"/>
                        </a:solidFill>
                        <a:latin typeface="Avenir Book" panose="02000503020000020003" pitchFamily="2" charset="0"/>
                      </a:endParaRPr>
                    </a:p>
                  </a:txBody>
                  <a:tcPr marL="91443" marR="91443" marT="45719" marB="45719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latin typeface="Avenir Book" panose="02000503020000020003" pitchFamily="2" charset="0"/>
                        </a:rPr>
                        <a:t>11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latin typeface="Avenir Book" panose="02000503020000020003" pitchFamily="2" charset="0"/>
                        </a:rPr>
                        <a:t>14-18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latin typeface="Avenir Book" panose="02000503020000020003" pitchFamily="2" charset="0"/>
                        </a:rPr>
                        <a:t>21-25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28-31</a:t>
                      </a:r>
                      <a:endParaRPr lang="es-MX" sz="1400" kern="12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latin typeface="Avenir Book" panose="02000503020000020003" pitchFamily="2" charset="0"/>
                        </a:rPr>
                        <a:t>4-8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11-14</a:t>
                      </a:r>
                      <a:endParaRPr lang="es-MX" sz="1400" kern="12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ea typeface="+mn-ea"/>
                        <a:cs typeface="+mn-cs"/>
                      </a:endParaRPr>
                    </a:p>
                  </a:txBody>
                  <a:tcPr marL="91443" marR="91443" marT="45719" marB="45719" anchor="ctr"/>
                </a:tc>
              </a:tr>
              <a:tr h="305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Reuniones  con las DES y la gestión institucional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ea typeface="ＭＳ Ｐゴシック" pitchFamily="112" charset="-128"/>
                        <a:cs typeface="Arial"/>
                      </a:endParaRPr>
                    </a:p>
                  </a:txBody>
                  <a:tcPr marL="91438" marR="91438" marT="45713" marB="45713" anchor="ctr" horzOverflow="overflow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+mn-cs"/>
                        </a:rPr>
                        <a:t>17</a:t>
                      </a:r>
                      <a:r>
                        <a:rPr lang="es-MX" sz="1400" b="1" baseline="0" dirty="0" smtClean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+mn-cs"/>
                        </a:rPr>
                        <a:t> y 18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Arial"/>
                        </a:rPr>
                        <a:t>21 y 22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endParaRPr lang="es-MX" sz="1400">
                        <a:latin typeface="Avenir Book" panose="02000503020000020003" pitchFamily="2" charset="0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endParaRPr lang="es-MX" sz="1400" dirty="0">
                        <a:latin typeface="Avenir Book" panose="02000503020000020003" pitchFamily="2" charset="0"/>
                      </a:endParaRPr>
                    </a:p>
                  </a:txBody>
                  <a:tcPr marL="91443" marR="91443" marT="45719" marB="45719" anchor="ctr"/>
                </a:tc>
              </a:tr>
              <a:tr h="266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u="none" strike="noStrike" kern="1200" cap="none" spc="-40" normalizeH="0" baseline="0" dirty="0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Elaboración y entrega a la </a:t>
                      </a:r>
                      <a:r>
                        <a:rPr kumimoji="0" lang="es-ES" sz="1400" u="none" strike="noStrike" kern="1200" cap="none" spc="-40" normalizeH="0" baseline="0" dirty="0" err="1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SPyDI</a:t>
                      </a:r>
                      <a:r>
                        <a:rPr kumimoji="0" lang="es-ES" sz="1400" u="none" strike="noStrike" kern="1200" cap="none" spc="-40" normalizeH="0" baseline="0" dirty="0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 de la autoevaluación académica</a:t>
                      </a:r>
                      <a:endParaRPr kumimoji="0" lang="es-ES" sz="1400" b="0" i="0" u="none" strike="noStrike" kern="1200" cap="none" spc="-4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ea typeface="ＭＳ Ｐゴシック" pitchFamily="112" charset="-128"/>
                        <a:cs typeface="Arial"/>
                      </a:endParaRPr>
                    </a:p>
                  </a:txBody>
                  <a:tcPr marL="91438" marR="91438" marT="45713" marB="45713" anchor="ctr" horzOverflow="overflow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b="1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Arial"/>
                        </a:rPr>
                        <a:t>29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>
                        <a:latin typeface="Avenir Book" panose="02000503020000020003" pitchFamily="2" charset="0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endParaRPr lang="es-MX" sz="1400" dirty="0">
                        <a:latin typeface="Avenir Book" panose="02000503020000020003" pitchFamily="2" charset="0"/>
                      </a:endParaRPr>
                    </a:p>
                  </a:txBody>
                  <a:tcPr marL="91443" marR="91443" marT="45719" marB="45719" anchor="ctr"/>
                </a:tc>
              </a:tr>
              <a:tr h="567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Realimentación por parte de la </a:t>
                      </a:r>
                      <a:r>
                        <a:rPr kumimoji="0" lang="es-ES" sz="14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SPyDI</a:t>
                      </a:r>
                      <a:r>
                        <a:rPr kumimoji="0" lang="es-E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 e incorporación de </a:t>
                      </a:r>
                      <a:r>
                        <a:rPr kumimoji="0" lang="es-E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observaciones</a:t>
                      </a:r>
                      <a:endParaRPr kumimoji="0" lang="es-E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ea typeface="ＭＳ Ｐゴシック" pitchFamily="112" charset="-128"/>
                        <a:cs typeface="Arial"/>
                      </a:endParaRPr>
                    </a:p>
                  </a:txBody>
                  <a:tcPr marL="91438" marR="91438" marT="45713" marB="45713" anchor="ctr" horzOverflow="overflow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b="1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b="1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Avenir Book" panose="02000503020000020003" pitchFamily="2" charset="0"/>
                        </a:rPr>
                        <a:t>31</a:t>
                      </a:r>
                      <a:endParaRPr lang="es-MX" sz="1400" b="1" dirty="0">
                        <a:latin typeface="Avenir Book" panose="02000503020000020003" pitchFamily="2" charset="0"/>
                      </a:endParaRPr>
                    </a:p>
                  </a:txBody>
                  <a:tcPr marL="91443" marR="91443" marT="45719" marB="45719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>
                        <a:latin typeface="Avenir Book" panose="02000503020000020003" pitchFamily="2" charset="0"/>
                      </a:endParaRPr>
                    </a:p>
                  </a:txBody>
                  <a:tcPr marL="91443" marR="91443" marT="45719" marB="45719" anchor="ctr"/>
                </a:tc>
              </a:tr>
              <a:tr h="497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u="none" strike="noStrike" kern="1200" cap="none" spc="-40" normalizeH="0" baseline="0" dirty="0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Elaboración y entrega a la </a:t>
                      </a:r>
                      <a:r>
                        <a:rPr kumimoji="0" lang="es-ES" sz="1400" u="none" strike="noStrike" kern="1200" cap="none" spc="-40" normalizeH="0" baseline="0" dirty="0" err="1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SPyDI</a:t>
                      </a:r>
                      <a:r>
                        <a:rPr kumimoji="0" lang="es-ES" sz="1400" u="none" strike="noStrike" kern="1200" cap="none" spc="-40" normalizeH="0" baseline="0" dirty="0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 </a:t>
                      </a:r>
                      <a:r>
                        <a:rPr kumimoji="0" lang="es-ES" sz="1400" u="none" strike="noStrike" kern="1200" cap="none" spc="-40" normalizeH="0" baseline="0" dirty="0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de: actualización de la planeación e </a:t>
                      </a:r>
                      <a:r>
                        <a:rPr kumimoji="0" lang="es-ES" sz="1400" u="none" strike="noStrike" kern="1200" cap="none" spc="-40" normalizeH="0" baseline="0" dirty="0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Indicadores de </a:t>
                      </a:r>
                      <a:r>
                        <a:rPr kumimoji="0" lang="es-ES" sz="1400" u="none" strike="noStrike" kern="1200" cap="none" spc="-40" normalizeH="0" baseline="0" dirty="0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calidad</a:t>
                      </a:r>
                      <a:endParaRPr kumimoji="0" lang="es-ES" sz="1400" b="0" i="0" u="none" strike="noStrike" kern="1200" cap="none" spc="-4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ea typeface="ＭＳ Ｐゴシック" pitchFamily="112" charset="-128"/>
                        <a:cs typeface="Arial"/>
                      </a:endParaRPr>
                    </a:p>
                  </a:txBody>
                  <a:tcPr marL="91438" marR="91438" marT="45713" marB="45713" anchor="ctr" horzOverflow="overflow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b="1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b="1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latin typeface="Avenir Book" panose="02000503020000020003" pitchFamily="2" charset="0"/>
                        </a:rPr>
                        <a:t>31</a:t>
                      </a:r>
                      <a:endParaRPr lang="es-MX" sz="1400" b="1" dirty="0">
                        <a:latin typeface="Avenir Book" panose="02000503020000020003" pitchFamily="2" charset="0"/>
                      </a:endParaRPr>
                    </a:p>
                  </a:txBody>
                  <a:tcPr marL="91443" marR="91443" marT="45719" marB="45719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>
                        <a:latin typeface="Avenir Book" panose="02000503020000020003" pitchFamily="2" charset="0"/>
                      </a:endParaRPr>
                    </a:p>
                  </a:txBody>
                  <a:tcPr marL="91443" marR="91443" marT="45719" marB="45719" anchor="ctr"/>
                </a:tc>
              </a:tr>
              <a:tr h="365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Realimentación por parte de la </a:t>
                      </a:r>
                      <a:r>
                        <a:rPr kumimoji="0" lang="es-ES" sz="14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SPyDI</a:t>
                      </a:r>
                      <a:r>
                        <a:rPr kumimoji="0" lang="es-E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 e incorporación de </a:t>
                      </a:r>
                      <a:r>
                        <a:rPr kumimoji="0" lang="es-E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observaciones</a:t>
                      </a:r>
                      <a:endParaRPr kumimoji="0" lang="es-E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ea typeface="ＭＳ Ｐゴシック" pitchFamily="112" charset="-128"/>
                        <a:cs typeface="Arial"/>
                      </a:endParaRPr>
                    </a:p>
                  </a:txBody>
                  <a:tcPr marL="91438" marR="91438" marT="45721" marB="45721" anchor="ctr" horzOverflow="overflow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27" marB="45727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kern="12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ea typeface="+mn-ea"/>
                        <a:cs typeface="Arial"/>
                      </a:endParaRPr>
                    </a:p>
                  </a:txBody>
                  <a:tcPr marL="91438" marR="91438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kern="12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ea typeface="+mn-ea"/>
                        <a:cs typeface="Arial"/>
                      </a:endParaRPr>
                    </a:p>
                  </a:txBody>
                  <a:tcPr marL="91438" marR="91438" marT="45721" marB="45721"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+mn-ea"/>
                          <a:cs typeface="Arial"/>
                        </a:rPr>
                        <a:t>5</a:t>
                      </a:r>
                      <a:endParaRPr lang="es-MX" sz="1400" b="1" kern="12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ea typeface="+mn-ea"/>
                        <a:cs typeface="Arial"/>
                      </a:endParaRPr>
                    </a:p>
                  </a:txBody>
                  <a:tcPr marL="91438" marR="91438" marT="45721" marB="45721" anchor="ctr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400" dirty="0">
                        <a:latin typeface="Avenir Book" panose="02000503020000020003" pitchFamily="2" charset="0"/>
                      </a:endParaRPr>
                    </a:p>
                  </a:txBody>
                  <a:tcPr marL="91438" marR="91438" marT="45721" marB="45721" anchor="ctr" horzOverflow="overflow"/>
                </a:tc>
              </a:tr>
              <a:tr h="280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Elaboración y entrega a la </a:t>
                      </a:r>
                      <a:r>
                        <a:rPr kumimoji="0" lang="es-ES" sz="14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SPyDI</a:t>
                      </a:r>
                      <a:r>
                        <a:rPr kumimoji="0" lang="es-E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 </a:t>
                      </a:r>
                      <a:r>
                        <a:rPr kumimoji="0" lang="es-E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de los proyectos</a:t>
                      </a:r>
                      <a:endParaRPr kumimoji="0" lang="es-E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ea typeface="ＭＳ Ｐゴシック" pitchFamily="112" charset="-128"/>
                        <a:cs typeface="Arial"/>
                      </a:endParaRPr>
                    </a:p>
                  </a:txBody>
                  <a:tcPr marL="91438" marR="91438" marT="45713" marB="45713" anchor="ctr" horzOverflow="overflow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b="1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b="1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+mn-ea"/>
                          <a:cs typeface="Arial"/>
                        </a:rPr>
                        <a:t>8</a:t>
                      </a:r>
                    </a:p>
                  </a:txBody>
                  <a:tcPr marL="91443" marR="91443" marT="45719" marB="45719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b="1" kern="1200" dirty="0" smtClean="0">
                        <a:solidFill>
                          <a:schemeClr val="tx1"/>
                        </a:solidFill>
                        <a:latin typeface="Avenir Book" panose="02000503020000020003" pitchFamily="2" charset="0"/>
                        <a:ea typeface="+mn-ea"/>
                        <a:cs typeface="Arial"/>
                      </a:endParaRPr>
                    </a:p>
                  </a:txBody>
                  <a:tcPr marL="91443" marR="91443" marT="45719" marB="45719" anchor="ctr"/>
                </a:tc>
              </a:tr>
              <a:tr h="32871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Realimentación por parte de la </a:t>
                      </a:r>
                      <a:r>
                        <a:rPr kumimoji="0" lang="es-ES" sz="14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SPyDI</a:t>
                      </a:r>
                      <a:r>
                        <a:rPr kumimoji="0" lang="es-E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 e incorporación de </a:t>
                      </a:r>
                      <a:r>
                        <a:rPr kumimoji="0" lang="es-E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observaciones</a:t>
                      </a:r>
                      <a:endParaRPr kumimoji="0" lang="es-E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ea typeface="ＭＳ Ｐゴシック" pitchFamily="112" charset="-128"/>
                        <a:cs typeface="Arial"/>
                      </a:endParaRPr>
                    </a:p>
                  </a:txBody>
                  <a:tcPr marL="91438" marR="91438" marT="45713" marB="45713" anchor="ctr" horzOverflow="overflow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b="1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Arial"/>
                        </a:rPr>
                        <a:t>11-12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Entrega final a la </a:t>
                      </a:r>
                      <a:r>
                        <a:rPr kumimoji="0" lang="es-ES" sz="1400" u="none" strike="noStrike" kern="1200" cap="none" normalizeH="0" baseline="0" dirty="0" err="1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SPyDI</a:t>
                      </a:r>
                      <a:endParaRPr kumimoji="0" lang="es-E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ea typeface="ＭＳ Ｐゴシック" pitchFamily="112" charset="-128"/>
                        <a:cs typeface="Arial"/>
                      </a:endParaRPr>
                    </a:p>
                  </a:txBody>
                  <a:tcPr marL="91438" marR="91438" marT="45713" marB="45713" anchor="ctr" horzOverflow="overflow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b="1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Arial"/>
                        </a:rPr>
                        <a:t>14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>
                    <a:solidFill>
                      <a:schemeClr val="accent2"/>
                    </a:solidFill>
                  </a:tcPr>
                </a:tc>
              </a:tr>
              <a:tr h="2612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Avenir Book" panose="02000503020000020003" pitchFamily="2" charset="0"/>
                        </a:rPr>
                        <a:t>Incorporación de la información al sistema de la DGESU</a:t>
                      </a:r>
                      <a:endParaRPr kumimoji="0" lang="es-E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ea typeface="ＭＳ Ｐゴシック" pitchFamily="112" charset="-128"/>
                        <a:cs typeface="Arial"/>
                      </a:endParaRPr>
                    </a:p>
                  </a:txBody>
                  <a:tcPr marL="91438" marR="91438" marT="45713" marB="45713" anchor="ctr" horzOverflow="overflow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b="1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cs typeface="Arial"/>
                        </a:rPr>
                        <a:t>18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Avenir Book" panose="02000503020000020003" pitchFamily="2" charset="0"/>
                        <a:cs typeface="Arial"/>
                      </a:endParaRPr>
                    </a:p>
                  </a:txBody>
                  <a:tcPr marL="91443" marR="91443" marT="45719" marB="45719" anchor="ctr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78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93770" y="152401"/>
            <a:ext cx="4472069" cy="925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700" b="1" spc="200" dirty="0" smtClean="0">
                <a:latin typeface="Avenir" panose="020B0503020203020204" pitchFamily="34" charset="0"/>
                <a:cs typeface="Helvetica"/>
              </a:rPr>
              <a:t>Recomendaciones</a:t>
            </a:r>
            <a:endParaRPr lang="es-ES_tradnl" sz="27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389165" y="1393372"/>
            <a:ext cx="8058149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Entregar los documentos en los tiempos establecidos</a:t>
            </a:r>
            <a:r>
              <a:rPr lang="es-MX" sz="2400" dirty="0" smtClean="0">
                <a:latin typeface="Avenir" panose="020B0503020203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s-MX" sz="2400" dirty="0" smtClean="0">
              <a:latin typeface="Avenir" panose="020B0503020203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Justificar </a:t>
            </a:r>
            <a:r>
              <a:rPr lang="es-MX" sz="2400" dirty="0" smtClean="0">
                <a:latin typeface="Avenir" panose="020B0503020203020204" pitchFamily="34" charset="0"/>
              </a:rPr>
              <a:t>ampliamente cada uno de los recursos solicitados</a:t>
            </a:r>
            <a:r>
              <a:rPr lang="es-MX" sz="2400" dirty="0" smtClean="0">
                <a:latin typeface="Avenir" panose="020B0503020203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s-MX" sz="2400" dirty="0" smtClean="0">
              <a:latin typeface="Avenir" panose="020B0503020203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El </a:t>
            </a:r>
            <a:r>
              <a:rPr lang="es-MX" sz="2400" dirty="0">
                <a:latin typeface="Avenir" panose="020B0503020203020204" pitchFamily="34" charset="0"/>
              </a:rPr>
              <a:t>proyecto que se presente debe ser congruente con los problemas detectados y aprovechando las </a:t>
            </a:r>
            <a:r>
              <a:rPr lang="es-MX" sz="2400" dirty="0" smtClean="0">
                <a:latin typeface="Avenir" panose="020B0503020203020204" pitchFamily="34" charset="0"/>
              </a:rPr>
              <a:t>fortalezas.</a:t>
            </a:r>
            <a:endParaRPr lang="es-MX" sz="2400" dirty="0" smtClean="0">
              <a:latin typeface="Avenir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01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93770" y="152401"/>
            <a:ext cx="4472069" cy="925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700" b="1" spc="200" dirty="0" smtClean="0">
                <a:latin typeface="Avenir" panose="020B0503020203020204" pitchFamily="34" charset="0"/>
                <a:cs typeface="Helvetica"/>
              </a:rPr>
              <a:t>Recomendaciones para las DES</a:t>
            </a:r>
            <a:endParaRPr lang="es-ES_tradnl" sz="27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389165" y="1273628"/>
            <a:ext cx="8058149" cy="2939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El software así como el equipo de cómputo especializado que se solicite estará validado por la DTIC.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La movilidad de estudiantes será revisado por las secretarías de Docencia y de Cooperación Internacional.</a:t>
            </a:r>
            <a:endParaRPr lang="es-MX" sz="2400" dirty="0">
              <a:latin typeface="Avenir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79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757057" y="97972"/>
            <a:ext cx="4014868" cy="674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_tradnl" sz="2800" b="1" spc="200" dirty="0" smtClean="0">
                <a:latin typeface="Avenir" panose="020B0503020203020204" pitchFamily="34" charset="0"/>
                <a:cs typeface="Helvetica"/>
              </a:rPr>
              <a:t>Énfasis</a:t>
            </a:r>
            <a:endParaRPr lang="es-ES_tradnl" sz="2800" b="1" spc="200" dirty="0">
              <a:latin typeface="Avenir" panose="020B0503020203020204" pitchFamily="34" charset="0"/>
              <a:cs typeface="Helvetica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620486" y="1073967"/>
            <a:ext cx="7345897" cy="4634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sz="2200" dirty="0" smtClean="0">
                <a:latin typeface="Avenir" panose="020B0503020203020204" pitchFamily="34" charset="0"/>
                <a:cs typeface="Arial" pitchFamily="34" charset="0"/>
              </a:rPr>
              <a:t>Cobertura con equidad. 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sz="2200" dirty="0" smtClean="0">
                <a:latin typeface="Avenir" panose="020B0503020203020204" pitchFamily="34" charset="0"/>
                <a:cs typeface="Arial" pitchFamily="34" charset="0"/>
              </a:rPr>
              <a:t>Programas de estudio flexibles e integrales. 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sz="2200" dirty="0" smtClean="0">
                <a:latin typeface="Avenir" panose="020B0503020203020204" pitchFamily="34" charset="0"/>
                <a:cs typeface="Arial" pitchFamily="34" charset="0"/>
              </a:rPr>
              <a:t>Enseñanzas pertinentes y en contextos reales.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MX" sz="2200" dirty="0">
                <a:latin typeface="Avenir" panose="020B0503020203020204" pitchFamily="34" charset="0"/>
                <a:cs typeface="Arial" pitchFamily="34" charset="0"/>
              </a:rPr>
              <a:t>Tecnologías de la información y </a:t>
            </a:r>
            <a:r>
              <a:rPr lang="es-MX" sz="2200" dirty="0" smtClean="0">
                <a:latin typeface="Avenir" panose="020B0503020203020204" pitchFamily="34" charset="0"/>
                <a:cs typeface="Arial" pitchFamily="34" charset="0"/>
              </a:rPr>
              <a:t>comunicación.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MX" sz="2200" dirty="0" smtClean="0">
                <a:latin typeface="Avenir" panose="020B0503020203020204" pitchFamily="34" charset="0"/>
                <a:cs typeface="Arial" pitchFamily="34" charset="0"/>
              </a:rPr>
              <a:t>Internacionalización</a:t>
            </a:r>
            <a:r>
              <a:rPr lang="es-MX" sz="2200" dirty="0">
                <a:latin typeface="Avenir" panose="020B0503020203020204" pitchFamily="34" charset="0"/>
                <a:cs typeface="Arial" pitchFamily="34" charset="0"/>
              </a:rPr>
              <a:t>. </a:t>
            </a:r>
            <a:endParaRPr lang="es-MX" sz="2200" dirty="0" smtClean="0">
              <a:latin typeface="Avenir" panose="020B0503020203020204" pitchFamily="34" charset="0"/>
              <a:cs typeface="Arial" pitchFamily="34" charset="0"/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MX" sz="2200" dirty="0" smtClean="0">
                <a:latin typeface="Avenir" panose="020B0503020203020204" pitchFamily="34" charset="0"/>
                <a:cs typeface="Arial" pitchFamily="34" charset="0"/>
              </a:rPr>
              <a:t>Vinculación</a:t>
            </a:r>
            <a:r>
              <a:rPr lang="es-MX" sz="2200" dirty="0">
                <a:latin typeface="Avenir" panose="020B0503020203020204" pitchFamily="34" charset="0"/>
                <a:cs typeface="Arial" pitchFamily="34" charset="0"/>
              </a:rPr>
              <a:t>. </a:t>
            </a:r>
            <a:endParaRPr lang="es-MX" sz="2200" dirty="0" smtClean="0">
              <a:latin typeface="Avenir" panose="020B0503020203020204" pitchFamily="34" charset="0"/>
              <a:cs typeface="Arial" pitchFamily="34" charset="0"/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MX" sz="2200" dirty="0" err="1">
                <a:latin typeface="Avenir" panose="020B0503020203020204" pitchFamily="34" charset="0"/>
                <a:cs typeface="Arial" pitchFamily="34" charset="0"/>
              </a:rPr>
              <a:t>Transversalización</a:t>
            </a:r>
            <a:r>
              <a:rPr lang="es-MX" sz="2200" dirty="0">
                <a:latin typeface="Avenir" panose="020B0503020203020204" pitchFamily="34" charset="0"/>
                <a:cs typeface="Arial" pitchFamily="34" charset="0"/>
              </a:rPr>
              <a:t> de la igualdad de </a:t>
            </a:r>
            <a:r>
              <a:rPr lang="es-MX" sz="2200" dirty="0" smtClean="0">
                <a:latin typeface="Avenir" panose="020B0503020203020204" pitchFamily="34" charset="0"/>
                <a:cs typeface="Arial" pitchFamily="34" charset="0"/>
              </a:rPr>
              <a:t>género.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MX" sz="2200" dirty="0">
                <a:latin typeface="Avenir" panose="020B0503020203020204" pitchFamily="34" charset="0"/>
                <a:cs typeface="Arial" pitchFamily="34" charset="0"/>
              </a:rPr>
              <a:t>Rendición de </a:t>
            </a:r>
            <a:r>
              <a:rPr lang="es-MX" sz="2200" dirty="0" smtClean="0">
                <a:latin typeface="Avenir" panose="020B0503020203020204" pitchFamily="34" charset="0"/>
                <a:cs typeface="Arial" pitchFamily="34" charset="0"/>
              </a:rPr>
              <a:t>cuentas.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endParaRPr lang="es-MX" sz="2200" b="1" dirty="0" smtClean="0">
              <a:latin typeface="Avenir" panose="020B0503020203020204" pitchFamily="34" charset="0"/>
              <a:cs typeface="Arial" pitchFamily="34" charset="0"/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endParaRPr lang="es-MX" sz="2500" dirty="0" smtClean="0">
              <a:latin typeface="Avenir" panose="020B0503020203020204" pitchFamily="34" charset="0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2400"/>
              </a:spcAft>
            </a:pPr>
            <a:endParaRPr lang="es-MX" dirty="0">
              <a:latin typeface="Avenir" panose="020B0503020203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094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99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39342" y="21772"/>
            <a:ext cx="4526497" cy="1161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700" b="1" spc="200" dirty="0" smtClean="0">
                <a:latin typeface="Avenir" panose="020B0503020203020204" pitchFamily="34" charset="0"/>
                <a:cs typeface="Helvetica"/>
              </a:rPr>
              <a:t>Diferencias entre </a:t>
            </a:r>
            <a:r>
              <a:rPr lang="es-MX" sz="2700" b="1" spc="200" dirty="0">
                <a:latin typeface="Avenir" panose="020B0503020203020204" pitchFamily="34" charset="0"/>
                <a:cs typeface="Helvetica"/>
              </a:rPr>
              <a:t>esta Guía y la del PFCE </a:t>
            </a:r>
            <a:r>
              <a:rPr lang="es-MX" sz="2700" b="1" spc="200" dirty="0" smtClean="0">
                <a:latin typeface="Avenir" panose="020B0503020203020204" pitchFamily="34" charset="0"/>
                <a:cs typeface="Helvetica"/>
              </a:rPr>
              <a:t>2016-2017</a:t>
            </a:r>
            <a:endParaRPr lang="es-ES_tradnl" sz="27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345622" y="1353276"/>
            <a:ext cx="8600475" cy="4634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400" dirty="0" smtClean="0">
                <a:latin typeface="Avenir" panose="020B0503020203020204" pitchFamily="34" charset="0"/>
              </a:rPr>
              <a:t>Se </a:t>
            </a:r>
            <a:r>
              <a:rPr lang="es-MX" sz="2400" dirty="0">
                <a:latin typeface="Avenir" panose="020B0503020203020204" pitchFamily="34" charset="0"/>
              </a:rPr>
              <a:t>reduce el número de </a:t>
            </a:r>
            <a:r>
              <a:rPr lang="es-MX" sz="2400" dirty="0" smtClean="0">
                <a:latin typeface="Avenir" panose="020B0503020203020204" pitchFamily="34" charset="0"/>
              </a:rPr>
              <a:t>OP (3), metas (3) </a:t>
            </a:r>
            <a:r>
              <a:rPr lang="es-MX" sz="2400" dirty="0">
                <a:latin typeface="Avenir" panose="020B0503020203020204" pitchFamily="34" charset="0"/>
              </a:rPr>
              <a:t>y </a:t>
            </a:r>
            <a:r>
              <a:rPr lang="es-MX" sz="2400" dirty="0" smtClean="0">
                <a:latin typeface="Avenir" panose="020B0503020203020204" pitchFamily="34" charset="0"/>
              </a:rPr>
              <a:t>acciones (3) </a:t>
            </a:r>
            <a:r>
              <a:rPr lang="es-MX" sz="2400" dirty="0">
                <a:latin typeface="Avenir" panose="020B0503020203020204" pitchFamily="34" charset="0"/>
              </a:rPr>
              <a:t>en los proyectos de Problemas Comunes de las DES, de la Gestión Institucional y de las </a:t>
            </a:r>
            <a:r>
              <a:rPr lang="es-MX" sz="2400" dirty="0" smtClean="0">
                <a:latin typeface="Avenir" panose="020B0503020203020204" pitchFamily="34" charset="0"/>
              </a:rPr>
              <a:t>DES. </a:t>
            </a:r>
            <a:endParaRPr lang="es-MX" sz="2400" dirty="0" smtClean="0">
              <a:latin typeface="Avenir" panose="020B0503020203020204" pitchFamily="34" charset="0"/>
            </a:endParaRPr>
          </a:p>
          <a:p>
            <a:pPr algn="just"/>
            <a:endParaRPr lang="es-MX" sz="2400" dirty="0">
              <a:latin typeface="Avenir" panose="020B0503020203020204" pitchFamily="34" charset="0"/>
            </a:endParaRPr>
          </a:p>
          <a:p>
            <a:pPr algn="just"/>
            <a:r>
              <a:rPr lang="es-MX" sz="2400" dirty="0" smtClean="0">
                <a:latin typeface="Avenir" panose="020B0503020203020204" pitchFamily="34" charset="0"/>
              </a:rPr>
              <a:t>El </a:t>
            </a:r>
            <a:r>
              <a:rPr lang="es-MX" sz="2400" dirty="0">
                <a:latin typeface="Avenir" panose="020B0503020203020204" pitchFamily="34" charset="0"/>
              </a:rPr>
              <a:t>resultado de la Síntesis de la Autoevaluación Académica y de la Gestión Institucional se deberá relacionar con los proyectos de Problemas Comunes de las DES y de la Gestión. </a:t>
            </a:r>
            <a:endParaRPr lang="es-MX" sz="2400" dirty="0" smtClean="0">
              <a:latin typeface="Avenir" panose="020B0503020203020204" pitchFamily="34" charset="0"/>
            </a:endParaRPr>
          </a:p>
          <a:p>
            <a:pPr algn="just"/>
            <a:endParaRPr lang="es-MX" sz="2400" dirty="0">
              <a:latin typeface="Avenir" panose="020B0503020203020204" pitchFamily="34" charset="0"/>
            </a:endParaRPr>
          </a:p>
          <a:p>
            <a:pPr algn="just"/>
            <a:r>
              <a:rPr lang="es-MX" sz="2400" dirty="0" smtClean="0">
                <a:latin typeface="Avenir" panose="020B0503020203020204" pitchFamily="34" charset="0"/>
              </a:rPr>
              <a:t>La </a:t>
            </a:r>
            <a:r>
              <a:rPr lang="es-MX" sz="2400" dirty="0">
                <a:latin typeface="Avenir" panose="020B0503020203020204" pitchFamily="34" charset="0"/>
              </a:rPr>
              <a:t>calendarización del ejercicio de los recursos se deberá realizar a nivel de los conceptos de gasto. </a:t>
            </a:r>
          </a:p>
        </p:txBody>
      </p:sp>
    </p:spTree>
    <p:extLst>
      <p:ext uri="{BB962C8B-B14F-4D97-AF65-F5344CB8AC3E}">
        <p14:creationId xmlns:p14="http://schemas.microsoft.com/office/powerpoint/2010/main" val="295473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28456" y="21772"/>
            <a:ext cx="4537383" cy="1161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700" b="1" spc="200" dirty="0" smtClean="0">
                <a:latin typeface="Avenir" panose="020B0503020203020204" pitchFamily="34" charset="0"/>
                <a:cs typeface="Helvetica"/>
              </a:rPr>
              <a:t>Diferencias entre </a:t>
            </a:r>
            <a:r>
              <a:rPr lang="es-MX" sz="2700" b="1" spc="200" dirty="0">
                <a:latin typeface="Avenir" panose="020B0503020203020204" pitchFamily="34" charset="0"/>
                <a:cs typeface="Helvetica"/>
              </a:rPr>
              <a:t>esta Guía y la del PFCE </a:t>
            </a:r>
            <a:r>
              <a:rPr lang="es-MX" sz="2700" b="1" spc="200" dirty="0" smtClean="0">
                <a:latin typeface="Avenir" panose="020B0503020203020204" pitchFamily="34" charset="0"/>
                <a:cs typeface="Helvetica"/>
              </a:rPr>
              <a:t>2016-2017</a:t>
            </a:r>
            <a:endParaRPr lang="es-ES_tradnl" sz="27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368754" y="1465580"/>
            <a:ext cx="7904390" cy="3708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400" dirty="0" smtClean="0">
                <a:latin typeface="Avenir" panose="020B0503020203020204" pitchFamily="34" charset="0"/>
              </a:rPr>
              <a:t>Se </a:t>
            </a:r>
            <a:r>
              <a:rPr lang="es-MX" sz="2400" dirty="0">
                <a:latin typeface="Avenir" panose="020B0503020203020204" pitchFamily="34" charset="0"/>
              </a:rPr>
              <a:t>incorpora un nuevo Anexo relacionado con los criterios que se deberán observar para llevar a cabo la descripción de los conceptos de </a:t>
            </a:r>
            <a:r>
              <a:rPr lang="es-MX" sz="2400" dirty="0" smtClean="0">
                <a:latin typeface="Avenir" panose="020B0503020203020204" pitchFamily="34" charset="0"/>
              </a:rPr>
              <a:t>gasto (</a:t>
            </a:r>
            <a:r>
              <a:rPr lang="es-MX" sz="2400" dirty="0" smtClean="0">
                <a:latin typeface="Avenir" panose="020B0503020203020204" pitchFamily="34" charset="0"/>
                <a:hlinkClick r:id="rId3" action="ppaction://hlinkpres?slideindex=1&amp;slidetitle="/>
              </a:rPr>
              <a:t>Anexo XV</a:t>
            </a:r>
            <a:r>
              <a:rPr lang="es-MX" sz="2400" dirty="0" smtClean="0">
                <a:latin typeface="Avenir" panose="020B0503020203020204" pitchFamily="34" charset="0"/>
              </a:rPr>
              <a:t>). </a:t>
            </a:r>
          </a:p>
          <a:p>
            <a:pPr algn="just"/>
            <a:endParaRPr lang="es-MX" sz="2400" dirty="0" smtClean="0">
              <a:latin typeface="Avenir" panose="020B0503020203020204" pitchFamily="34" charset="0"/>
            </a:endParaRPr>
          </a:p>
          <a:p>
            <a:pPr algn="just"/>
            <a:r>
              <a:rPr lang="es-MX" sz="2400" dirty="0">
                <a:latin typeface="Avenir" panose="020B0503020203020204" pitchFamily="34" charset="0"/>
              </a:rPr>
              <a:t>Se actualizan los criterios para la formulación del proyecto que se presente en el marco del FAM y se incorpora equipamiento específico que únicamente se podrá solicitar a través de este fondo. </a:t>
            </a:r>
          </a:p>
          <a:p>
            <a:pPr algn="just"/>
            <a:endParaRPr lang="es-MX" sz="2400" dirty="0">
              <a:latin typeface="Avenir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1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463144" y="21772"/>
            <a:ext cx="4602696" cy="925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700" b="1" spc="200" dirty="0" smtClean="0">
                <a:latin typeface="Avenir" panose="020B0503020203020204" pitchFamily="34" charset="0"/>
                <a:cs typeface="Helvetica"/>
              </a:rPr>
              <a:t>Conceptos que se incorporan en el FAM</a:t>
            </a:r>
            <a:endParaRPr lang="es-ES_tradnl" sz="27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389165" y="1126537"/>
            <a:ext cx="7971063" cy="776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venir" panose="020B0503020203020204" pitchFamily="34" charset="0"/>
              </a:rPr>
              <a:t>Los siguientes conceptos deberán canalizarse a través del FAM:</a:t>
            </a:r>
          </a:p>
        </p:txBody>
      </p:sp>
      <p:pic>
        <p:nvPicPr>
          <p:cNvPr id="5" name="Imagen 4"/>
          <p:cNvPicPr/>
          <p:nvPr/>
        </p:nvPicPr>
        <p:blipFill rotWithShape="1">
          <a:blip r:embed="rId3"/>
          <a:srcRect l="11031" t="17200" r="33301" b="21847"/>
          <a:stretch/>
        </p:blipFill>
        <p:spPr bwMode="auto">
          <a:xfrm>
            <a:off x="1034143" y="2090058"/>
            <a:ext cx="6945086" cy="4147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944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463144" y="21772"/>
            <a:ext cx="4602696" cy="925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700" b="1" spc="200" dirty="0">
                <a:latin typeface="Avenir" panose="020B0503020203020204" pitchFamily="34" charset="0"/>
                <a:cs typeface="Helvetica"/>
              </a:rPr>
              <a:t>Conceptos que se incorporan en el FAM</a:t>
            </a:r>
            <a:endParaRPr lang="es-ES_tradnl" sz="27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pic>
        <p:nvPicPr>
          <p:cNvPr id="7" name="Imagen 6"/>
          <p:cNvPicPr/>
          <p:nvPr/>
        </p:nvPicPr>
        <p:blipFill rotWithShape="1">
          <a:blip r:embed="rId3"/>
          <a:srcRect l="10523" t="15388" r="33300" b="22888"/>
          <a:stretch/>
        </p:blipFill>
        <p:spPr bwMode="auto">
          <a:xfrm>
            <a:off x="892629" y="1032282"/>
            <a:ext cx="7043057" cy="49766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216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463144" y="21772"/>
            <a:ext cx="4602696" cy="925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700" b="1" spc="200" dirty="0">
                <a:latin typeface="Avenir" panose="020B0503020203020204" pitchFamily="34" charset="0"/>
                <a:cs typeface="Helvetica"/>
              </a:rPr>
              <a:t>Conceptos que se incorporan en el FAM</a:t>
            </a:r>
            <a:endParaRPr lang="es-ES_tradnl" sz="27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751114" y="947057"/>
            <a:ext cx="7293429" cy="5214257"/>
            <a:chOff x="0" y="0"/>
            <a:chExt cx="3143250" cy="2381250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62" t="14484" r="33130" b="24562"/>
            <a:stretch/>
          </p:blipFill>
          <p:spPr bwMode="auto">
            <a:xfrm>
              <a:off x="0" y="457200"/>
              <a:ext cx="3143250" cy="19240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2" t="18105" r="33130" b="66204"/>
            <a:stretch/>
          </p:blipFill>
          <p:spPr bwMode="auto">
            <a:xfrm>
              <a:off x="0" y="0"/>
              <a:ext cx="3143250" cy="4953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348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463144" y="21772"/>
            <a:ext cx="4602696" cy="925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700" b="1" spc="200" dirty="0">
                <a:latin typeface="Avenir" panose="020B0503020203020204" pitchFamily="34" charset="0"/>
                <a:cs typeface="Helvetica"/>
              </a:rPr>
              <a:t>Conceptos que se incorporan en el FAM</a:t>
            </a:r>
            <a:endParaRPr lang="es-ES_tradnl" sz="2700" b="1" dirty="0">
              <a:latin typeface="Avenir" panose="020B0503020203020204" pitchFamily="34" charset="0"/>
              <a:ea typeface="Avenir Heavy" charset="0"/>
              <a:cs typeface="Avenir Heavy" charset="0"/>
            </a:endParaRPr>
          </a:p>
        </p:txBody>
      </p:sp>
      <p:pic>
        <p:nvPicPr>
          <p:cNvPr id="7" name="Imagen 6"/>
          <p:cNvPicPr/>
          <p:nvPr/>
        </p:nvPicPr>
        <p:blipFill rotWithShape="1">
          <a:blip r:embed="rId3"/>
          <a:srcRect l="10862" t="55220" r="32790"/>
          <a:stretch/>
        </p:blipFill>
        <p:spPr bwMode="auto">
          <a:xfrm>
            <a:off x="1099458" y="1317170"/>
            <a:ext cx="7053943" cy="3864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432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3282</TotalTime>
  <Words>1458</Words>
  <Application>Microsoft Office PowerPoint</Application>
  <PresentationFormat>Presentación en pantalla (4:3)</PresentationFormat>
  <Paragraphs>193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0" baseType="lpstr">
      <vt:lpstr>ＭＳ Ｐゴシック</vt:lpstr>
      <vt:lpstr>Arial</vt:lpstr>
      <vt:lpstr>Avenir</vt:lpstr>
      <vt:lpstr>Avenir Book</vt:lpstr>
      <vt:lpstr>Avenir Heavy</vt:lpstr>
      <vt:lpstr>Calibri</vt:lpstr>
      <vt:lpstr>Calibri Light</vt:lpstr>
      <vt:lpstr>Helvetica</vt:lpstr>
      <vt:lpstr>Wingdings</vt:lpstr>
      <vt:lpstr>Tema de Office</vt:lpstr>
      <vt:lpstr>Agosto de 2017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Pavel Guzman Arias</dc:creator>
  <cp:lastModifiedBy>USUARIO</cp:lastModifiedBy>
  <cp:revision>98</cp:revision>
  <dcterms:created xsi:type="dcterms:W3CDTF">2017-05-25T15:28:12Z</dcterms:created>
  <dcterms:modified xsi:type="dcterms:W3CDTF">2017-08-21T22:55:38Z</dcterms:modified>
</cp:coreProperties>
</file>