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81" r:id="rId15"/>
    <p:sldId id="270" r:id="rId16"/>
    <p:sldId id="271" r:id="rId17"/>
    <p:sldId id="279" r:id="rId18"/>
    <p:sldId id="280" r:id="rId19"/>
    <p:sldId id="273" r:id="rId20"/>
    <p:sldId id="282" r:id="rId21"/>
    <p:sldId id="283" r:id="rId22"/>
    <p:sldId id="275" r:id="rId23"/>
    <p:sldId id="276" r:id="rId24"/>
    <p:sldId id="277" r:id="rId25"/>
    <p:sldId id="278" r:id="rId26"/>
    <p:sldId id="258" r:id="rId27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344D84-9AFB-497E-A393-DC336BA19D2E}" styleName="Estilo medio 3 - Énfasis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9" autoAdjust="0"/>
    <p:restoredTop sz="94660"/>
  </p:normalViewPr>
  <p:slideViewPr>
    <p:cSldViewPr snapToGrid="0" snapToObjects="1">
      <p:cViewPr varScale="1">
        <p:scale>
          <a:sx n="88" d="100"/>
          <a:sy n="88" d="100"/>
        </p:scale>
        <p:origin x="1398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39046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5053518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646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3013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7400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635339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8798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358618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36560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61045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277755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05CA17-F00C-244E-85F9-E3F4BE167A5A}" type="datetimeFigureOut">
              <a:rPr lang="es-ES" smtClean="0"/>
              <a:t>22/01/2016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64A2C8-1769-EB47-9602-1A2692359896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25432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Contenido%20por%20responsable.doc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hyperlink" Target="Contenido%20del%20PFCE.docx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Anexos/14_Anexo_XIV_Crieterios_Proyectos_Genero.doc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Anexos/DES/Formato%20para%20el%20proyecto.xls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Anexos/15_Anexo_XV_Guia_FAM.xls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mailto:almayag@uaemex.mx" TargetMode="External"/><Relationship Id="rId3" Type="http://schemas.openxmlformats.org/officeDocument/2006/relationships/hyperlink" Target="mailto:bdberdejah@uaemex.mx" TargetMode="External"/><Relationship Id="rId7" Type="http://schemas.openxmlformats.org/officeDocument/2006/relationships/hyperlink" Target="mailto:lgmedranoc@uaemex.mx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hyperlink" Target="mailto:fbarmeaga@uaemex.mx" TargetMode="External"/><Relationship Id="rId5" Type="http://schemas.openxmlformats.org/officeDocument/2006/relationships/hyperlink" Target="mailto:mimartinezh@uaemex.mx" TargetMode="External"/><Relationship Id="rId4" Type="http://schemas.openxmlformats.org/officeDocument/2006/relationships/hyperlink" Target="mailto:adiazj@uaemex.mx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SPyDI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4997" y="6041574"/>
            <a:ext cx="1502953" cy="621502"/>
          </a:xfrm>
          <a:prstGeom prst="rect">
            <a:avLst/>
          </a:prstGeom>
        </p:spPr>
      </p:pic>
      <p:sp>
        <p:nvSpPr>
          <p:cNvPr id="5" name="Título 1"/>
          <p:cNvSpPr>
            <a:spLocks noGrp="1"/>
          </p:cNvSpPr>
          <p:nvPr>
            <p:ph type="ctrTitle"/>
          </p:nvPr>
        </p:nvSpPr>
        <p:spPr>
          <a:xfrm>
            <a:off x="185058" y="4100474"/>
            <a:ext cx="6493284" cy="1470025"/>
          </a:xfrm>
        </p:spPr>
        <p:txBody>
          <a:bodyPr>
            <a:normAutofit fontScale="90000"/>
          </a:bodyPr>
          <a:lstStyle/>
          <a:p>
            <a:pPr algn="l"/>
            <a:r>
              <a:rPr lang="es-ES" sz="3600" b="1" dirty="0" smtClean="0">
                <a:latin typeface="Helvetica"/>
                <a:cs typeface="Helvetica"/>
              </a:rPr>
              <a:t>Principales lineamientos para la formulación del PFCE 2016-2017</a:t>
            </a:r>
            <a:br>
              <a:rPr lang="es-ES" sz="3600" b="1" dirty="0" smtClean="0">
                <a:latin typeface="Helvetica"/>
                <a:cs typeface="Helvetica"/>
              </a:rPr>
            </a:br>
            <a:r>
              <a:rPr lang="es-ES" sz="2400" dirty="0" smtClean="0">
                <a:latin typeface="Helvetica"/>
                <a:cs typeface="Helvetica"/>
              </a:rPr>
              <a:t>Enero 2016</a:t>
            </a:r>
            <a:endParaRPr lang="es-ES" sz="2400" dirty="0">
              <a:latin typeface="Helvetica"/>
              <a:cs typeface="Helvetica"/>
            </a:endParaRPr>
          </a:p>
        </p:txBody>
      </p:sp>
    </p:spTree>
    <p:extLst>
      <p:ext uri="{BB962C8B-B14F-4D97-AF65-F5344CB8AC3E}">
        <p14:creationId xmlns:p14="http://schemas.microsoft.com/office/powerpoint/2010/main" val="31733657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Conceptos que no apoya el PFCE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Marcador de contenido"/>
          <p:cNvSpPr txBox="1">
            <a:spLocks/>
          </p:cNvSpPr>
          <p:nvPr/>
        </p:nvSpPr>
        <p:spPr>
          <a:xfrm>
            <a:off x="222626" y="1762009"/>
            <a:ext cx="8393948" cy="4324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Apoyos de transporte, alimentación y hospedaje a PTC para realizar estudios de posgrado.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Apoyos de transporte, alimentación y hospedaje a evaluadores para realizar las acreditaciones de los organismos reconocidos por el COPAES.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Becas para estudiantes.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Compensaciones salariales.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muebles para oficinas administrativas, obsequios y vehículos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354013" indent="-354013" algn="just">
              <a:spcBef>
                <a:spcPts val="300"/>
              </a:spcBef>
              <a:spcAft>
                <a:spcPts val="600"/>
              </a:spcAft>
              <a:buFont typeface="Calibri" pitchFamily="34" charset="0"/>
              <a:buAutoNum type="arabicPeriod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Compra de medicamentos que no tengan relación con alguno de los PE que se imparten en las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</p:txBody>
      </p:sp>
    </p:spTree>
    <p:extLst>
      <p:ext uri="{BB962C8B-B14F-4D97-AF65-F5344CB8AC3E}">
        <p14:creationId xmlns:p14="http://schemas.microsoft.com/office/powerpoint/2010/main" val="86002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489098" y="1530646"/>
            <a:ext cx="8011175" cy="449801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Contratación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bases de datos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Esto se canalizará a través del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Consorcio).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Estímulos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económicos al personal académico y administrativo que labora en la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Eventos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culturales sin relación con la misión de los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Gastos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operación tales como: pago de servicios de la IES (agua, luz y teléfono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Servicios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internet, mantenimiento de vehículos, tractores, lanchas y servicio de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mensajería.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Honorarios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personal de la propia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Papelería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, materiales y cafetería de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oficina.</a:t>
            </a:r>
          </a:p>
        </p:txBody>
      </p:sp>
    </p:spTree>
    <p:extLst>
      <p:ext uri="{BB962C8B-B14F-4D97-AF65-F5344CB8AC3E}">
        <p14:creationId xmlns:p14="http://schemas.microsoft.com/office/powerpoint/2010/main" val="2849580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 txBox="1">
            <a:spLocks/>
          </p:cNvSpPr>
          <p:nvPr/>
        </p:nvSpPr>
        <p:spPr>
          <a:xfrm>
            <a:off x="616688" y="1463623"/>
            <a:ext cx="7904850" cy="4675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Materiales para promoción de PE con alta demanda.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Plazas de personal académico y administrativo que labora en la IES.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Publicaciones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libros y revistas no arbitradas.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Reconocimientos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y estímulos a estudiantes.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Recursos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firma de convenios.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Renta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espacios y mobiliario 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la realización de eventos académicos.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Sobresueldos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14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 profesores bajo los rubros de honorarios o servicios para atender actividades de docencia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s-MX" sz="2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550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2 Marcador de contenido"/>
          <p:cNvSpPr txBox="1">
            <a:spLocks/>
          </p:cNvSpPr>
          <p:nvPr/>
        </p:nvSpPr>
        <p:spPr>
          <a:xfrm>
            <a:off x="435935" y="1125280"/>
            <a:ext cx="8452884" cy="56476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peajes y combustible para personal administrativo.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Pago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propinas.</a:t>
            </a:r>
          </a:p>
          <a:p>
            <a:pPr marL="457200" indent="-457200" algn="just">
              <a:spcBef>
                <a:spcPts val="300"/>
              </a:spcBef>
              <a:spcAft>
                <a:spcPts val="600"/>
              </a:spcAft>
              <a:buFont typeface="+mj-lt"/>
              <a:buAutoNum type="arabicPeriod" startAt="22"/>
            </a:pP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Los </a:t>
            </a:r>
            <a:r>
              <a:rPr lang="es-MX" sz="2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siguientes conceptos que deberán canalizar a través del FAM</a:t>
            </a:r>
            <a:r>
              <a:rPr lang="es-MX" sz="2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: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Butacas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auditorio y para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aula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magna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Mobiliario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para salas de juicios orales, pódium,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butacas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Equipos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de aire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acondicionado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Sistemas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especiales (sonido, audio, video, así como cualquier otro que forme parte del espacio arquitectónico y sea fundamental para que éste opere correctamente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Mobiliario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fijo de uso exclusivo para laboratorio, como mesas especiales de 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trabajo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Instalaciones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especiales, (oxigeno, gas, desechos especiales o tóxicos, entre otros</a:t>
            </a: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)</a:t>
            </a:r>
          </a:p>
          <a:p>
            <a:pPr marL="914400" lvl="1" indent="-457200" algn="just">
              <a:spcBef>
                <a:spcPts val="300"/>
              </a:spcBef>
              <a:spcAft>
                <a:spcPts val="600"/>
              </a:spcAft>
              <a:buClr>
                <a:schemeClr val="accent3">
                  <a:lumMod val="50000"/>
                </a:schemeClr>
              </a:buClr>
              <a:buFont typeface="Wingdings" panose="05000000000000000000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Plantas </a:t>
            </a:r>
            <a:r>
              <a:rPr lang="es-MX" sz="18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eléctricas de emergencia y subestación eléctrica.</a:t>
            </a:r>
            <a:endParaRPr lang="es-MX" sz="18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4556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3200" b="1" dirty="0" smtClean="0">
                <a:latin typeface="Helvetica"/>
                <a:cs typeface="Helvetica"/>
                <a:hlinkClick r:id="rId3" action="ppaction://hlinkfile"/>
              </a:rPr>
              <a:t>Contenido del PFCE 2016-2017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152267" y="1588072"/>
            <a:ext cx="8828314" cy="5215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Descripción del proceso llevado a cabo para la actualización del PFCE 2016-2017 (4)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Autoevaluación institucional. Seguimiento académico (50)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Políticas de la institución para formular el PFCE y los proyectos de la gestión y de las DES (15)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Contextualización de la autoevaluación académica y de la gestión institucional en el PFCE 2016-2017. (15)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Actualización de la planeación en el ámbito institucional. (10)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0"/>
              </a:spcAft>
              <a:buFont typeface="+mj-lt"/>
              <a:buAutoNum type="romanUcPeriod"/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Valores de los indicadores institucionales a 2013, 2014 … </a:t>
            </a: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4" action="ppaction://hlinkfile"/>
              </a:rPr>
              <a:t>2018.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>
              <a:lnSpc>
                <a:spcPct val="107000"/>
              </a:lnSpc>
              <a:spcAft>
                <a:spcPts val="800"/>
              </a:spcAft>
              <a:buFont typeface="+mj-lt"/>
              <a:buAutoNum type="romanUcPeriod"/>
              <a:tabLst>
                <a:tab pos="270510" algn="l"/>
              </a:tabLst>
            </a:pPr>
            <a:r>
              <a:rPr lang="es-MX" sz="19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Formulación de los proyectos de las DES y de la Gestión.</a:t>
            </a:r>
            <a:endParaRPr lang="es-MX" sz="19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587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Proyectos de las DES</a:t>
            </a:r>
          </a:p>
          <a:p>
            <a:pPr marL="3587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de problemas comunes de las DES que deban ser atendidos a nivel institucional</a:t>
            </a:r>
          </a:p>
          <a:p>
            <a:pPr marL="3587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donde se atiendan los problemas de la gestión</a:t>
            </a:r>
          </a:p>
          <a:p>
            <a:pPr marL="3587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para mejorar la igualdad de género</a:t>
            </a:r>
          </a:p>
          <a:p>
            <a:pPr marL="358775" algn="just">
              <a:lnSpc>
                <a:spcPct val="107000"/>
              </a:lnSpc>
              <a:spcAft>
                <a:spcPts val="800"/>
              </a:spcAft>
              <a:tabLst>
                <a:tab pos="270510" algn="l"/>
              </a:tabLst>
            </a:pPr>
            <a:r>
              <a:rPr lang="es-MX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Proyecto para atender las necesidades de adecuación y construcción de espacios físicos</a:t>
            </a:r>
            <a:endParaRPr lang="es-MX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6384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775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dirty="0" smtClean="0">
                <a:latin typeface="Helvetica"/>
                <a:cs typeface="Helvetica"/>
              </a:rPr>
              <a:t>Características de los proyectos de gestión institucional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3" name="1 Rectángulo"/>
          <p:cNvSpPr>
            <a:spLocks noChangeArrowheads="1"/>
          </p:cNvSpPr>
          <p:nvPr/>
        </p:nvSpPr>
        <p:spPr bwMode="auto">
          <a:xfrm>
            <a:off x="326571" y="1801173"/>
            <a:ext cx="8159274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Se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podrán presentar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cuatro proyectos: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endParaRPr lang="es-MX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just">
              <a:spcAft>
                <a:spcPts val="180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Enfocado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a la atención de los problemas comunes a las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DES</a:t>
            </a:r>
          </a:p>
          <a:p>
            <a:pPr marL="914400" lvl="1" indent="-457200" algn="just">
              <a:spcAft>
                <a:spcPts val="180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Atender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integralmente la problemática identificada en la autoevaluación de la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gestión</a:t>
            </a:r>
          </a:p>
          <a:p>
            <a:pPr marL="914400" lvl="1" indent="-457200" algn="just">
              <a:spcAft>
                <a:spcPts val="180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Que fomente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la igualdad de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género</a:t>
            </a:r>
          </a:p>
          <a:p>
            <a:pPr marL="914400" lvl="1" indent="-457200" algn="just">
              <a:spcAft>
                <a:spcPts val="1800"/>
              </a:spcAft>
              <a:buClr>
                <a:schemeClr val="accent3">
                  <a:lumMod val="50000"/>
                </a:schemeClr>
              </a:buClr>
              <a:buFont typeface="+mj-lt"/>
              <a:buAutoNum type="arabicPeriod"/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Adecuación </a:t>
            </a:r>
            <a:r>
              <a:rPr lang="es-MX" sz="2400" dirty="0">
                <a:latin typeface="Arial" panose="020B0604020202020204" pitchFamily="34" charset="0"/>
                <a:cs typeface="Arial" panose="020B0604020202020204" pitchFamily="34" charset="0"/>
              </a:rPr>
              <a:t>y construcción de espacios </a:t>
            </a: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físicos (FAM).</a:t>
            </a:r>
          </a:p>
          <a:p>
            <a:pPr algn="just">
              <a:buClr>
                <a:schemeClr val="accent3">
                  <a:lumMod val="50000"/>
                </a:schemeClr>
              </a:buClr>
            </a:pPr>
            <a:r>
              <a:rPr lang="es-MX" sz="2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722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1" y="1080005"/>
            <a:ext cx="7859486" cy="650824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Estructura del proyecto </a:t>
            </a:r>
            <a:r>
              <a:rPr lang="es-MX" sz="2800" b="1" dirty="0" smtClean="0">
                <a:latin typeface="Helvetica"/>
                <a:cs typeface="Helvetica"/>
              </a:rPr>
              <a:t>para </a:t>
            </a:r>
            <a:r>
              <a:rPr lang="es-MX" sz="2800" b="1" dirty="0">
                <a:latin typeface="Helvetica"/>
                <a:cs typeface="Helvetica"/>
              </a:rPr>
              <a:t>la atención de los problemas comunes a las </a:t>
            </a:r>
            <a:r>
              <a:rPr lang="es-MX" sz="2800" b="1" dirty="0" smtClean="0">
                <a:latin typeface="Helvetica"/>
                <a:cs typeface="Helvetica"/>
              </a:rPr>
              <a:t>DES</a:t>
            </a:r>
            <a:endParaRPr lang="es-MX" sz="2800" b="1" dirty="0">
              <a:latin typeface="Helvetica"/>
              <a:cs typeface="Helvetica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97498" y="6268928"/>
            <a:ext cx="8800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capturar el proyecto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necesario utilizar el módulo de captura del sistema electrónico que disponga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DFI,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dependiente de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DGESU.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3"/>
          <a:srcRect l="27466" t="22227" r="13341" b="10910"/>
          <a:stretch/>
        </p:blipFill>
        <p:spPr>
          <a:xfrm>
            <a:off x="963963" y="1730829"/>
            <a:ext cx="7067218" cy="4490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65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080005"/>
            <a:ext cx="8164285" cy="650824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8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Estructura del proyecto </a:t>
            </a:r>
            <a:r>
              <a:rPr lang="es-MX" sz="2800" b="1" dirty="0">
                <a:latin typeface="Helvetica"/>
                <a:cs typeface="Helvetica"/>
              </a:rPr>
              <a:t>para </a:t>
            </a:r>
            <a:r>
              <a:rPr lang="es-MX" sz="2800" b="1" dirty="0" smtClean="0">
                <a:latin typeface="Helvetica"/>
                <a:cs typeface="Helvetica"/>
              </a:rPr>
              <a:t>atender la </a:t>
            </a:r>
            <a:r>
              <a:rPr lang="es-MX" sz="2800" b="1" dirty="0">
                <a:latin typeface="Helvetica"/>
                <a:cs typeface="Helvetica"/>
              </a:rPr>
              <a:t>problemática </a:t>
            </a:r>
            <a:r>
              <a:rPr lang="es-MX" sz="2800" b="1" dirty="0" smtClean="0">
                <a:latin typeface="Helvetica"/>
                <a:cs typeface="Helvetica"/>
              </a:rPr>
              <a:t>de </a:t>
            </a:r>
            <a:r>
              <a:rPr lang="es-MX" sz="2800" b="1" dirty="0">
                <a:latin typeface="Helvetica"/>
                <a:cs typeface="Helvetica"/>
              </a:rPr>
              <a:t>la gestión</a:t>
            </a: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97498" y="6268928"/>
            <a:ext cx="8800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capturar el proyecto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necesario utilizar el módulo de captura del sistema electrónico que disponga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DFI,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dependiente de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DGESU.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3"/>
          <a:srcRect l="30097" t="19626" r="10634" b="10260"/>
          <a:stretch/>
        </p:blipFill>
        <p:spPr>
          <a:xfrm>
            <a:off x="653142" y="1697267"/>
            <a:ext cx="7511143" cy="4571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30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916719"/>
            <a:ext cx="8164285" cy="650824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Estructura del proyecto </a:t>
            </a:r>
            <a:r>
              <a:rPr lang="es-MX" sz="2800" b="1" dirty="0" smtClean="0">
                <a:latin typeface="Helvetica"/>
                <a:cs typeface="Helvetica"/>
              </a:rPr>
              <a:t>de </a:t>
            </a:r>
            <a:r>
              <a:rPr lang="es-MX" sz="2800" b="1" dirty="0">
                <a:latin typeface="Helvetica"/>
                <a:cs typeface="Helvetica"/>
              </a:rPr>
              <a:t>igualdad de </a:t>
            </a:r>
            <a:r>
              <a:rPr lang="es-MX" sz="2800" b="1" dirty="0">
                <a:latin typeface="Helvetica"/>
                <a:cs typeface="Helvetica"/>
                <a:hlinkClick r:id="rId3" action="ppaction://hlinkfile"/>
              </a:rPr>
              <a:t>género</a:t>
            </a:r>
            <a:endParaRPr lang="es-MX" sz="2800" b="1" dirty="0">
              <a:latin typeface="Helvetica"/>
              <a:cs typeface="Helvetica"/>
            </a:endParaRPr>
          </a:p>
        </p:txBody>
      </p:sp>
      <p:sp>
        <p:nvSpPr>
          <p:cNvPr id="4" name="1 Rectángulo"/>
          <p:cNvSpPr>
            <a:spLocks noChangeArrowheads="1"/>
          </p:cNvSpPr>
          <p:nvPr/>
        </p:nvSpPr>
        <p:spPr bwMode="auto">
          <a:xfrm>
            <a:off x="97498" y="6268928"/>
            <a:ext cx="880014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/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Para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capturar el proyecto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necesario utilizar el módulo de captura del sistema electrónico que disponga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DFI, 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dependiente de la 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DGESU. </a:t>
            </a:r>
            <a:endParaRPr lang="es-MX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4"/>
          <a:srcRect l="28634" t="19236" r="10927" b="6098"/>
          <a:stretch/>
        </p:blipFill>
        <p:spPr>
          <a:xfrm>
            <a:off x="566058" y="1501875"/>
            <a:ext cx="7750628" cy="476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108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  <a:hlinkClick r:id="rId3" action="ppaction://hlinkfile"/>
              </a:rPr>
              <a:t>Contenido </a:t>
            </a:r>
            <a:r>
              <a:rPr lang="es-ES" sz="2800" b="1" dirty="0" smtClean="0">
                <a:latin typeface="Helvetica"/>
                <a:cs typeface="Helvetica"/>
              </a:rPr>
              <a:t>de un proyecto integral</a:t>
            </a:r>
            <a:endParaRPr lang="es-ES" sz="2800" b="1" dirty="0">
              <a:latin typeface="Helvetica"/>
              <a:cs typeface="Helvetica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26418" t="12233" r="7582" b="5039"/>
          <a:stretch/>
        </p:blipFill>
        <p:spPr>
          <a:xfrm>
            <a:off x="533401" y="1558471"/>
            <a:ext cx="7996436" cy="507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948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1080005"/>
            <a:ext cx="9132849" cy="431606"/>
          </a:xfrm>
        </p:spPr>
        <p:txBody>
          <a:bodyPr lIns="180000" tIns="0" bIns="0">
            <a:noAutofit/>
          </a:bodyPr>
          <a:lstStyle/>
          <a:p>
            <a:r>
              <a:rPr lang="es-ES" sz="3200" b="1" spc="200" dirty="0" smtClean="0">
                <a:latin typeface="Helvetica"/>
                <a:cs typeface="Helvetica"/>
              </a:rPr>
              <a:t>Contenido</a:t>
            </a:r>
            <a:endParaRPr lang="es-ES" sz="3200" b="1" spc="200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71450" y="1679032"/>
            <a:ext cx="8818984" cy="46182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Objetivos de la reunión.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Guía PFCE 2016-2017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Énfasis.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Criterios de la DGESU para asignar recursos.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Conceptos que no apoya.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Contenido del PFCE 2016-2017.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Proyectos de gestión.</a:t>
            </a:r>
          </a:p>
          <a:p>
            <a:pPr lvl="1"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90000"/>
              <a:buFont typeface="Wingdings" panose="05000000000000000000" pitchFamily="2" charset="2"/>
              <a:buChar char="Ø"/>
            </a:pPr>
            <a:r>
              <a:rPr lang="es-MX" sz="2100" dirty="0" smtClean="0">
                <a:latin typeface="Arial"/>
                <a:cs typeface="Arial"/>
              </a:rPr>
              <a:t>Formatos para la DES.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Insumos para la elaboración.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Cronograma de trabajo.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Equipos de trabajo.</a:t>
            </a:r>
          </a:p>
          <a:p>
            <a:pPr algn="just">
              <a:spcBef>
                <a:spcPts val="4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Recomendaciones.</a:t>
            </a:r>
          </a:p>
        </p:txBody>
      </p:sp>
    </p:spTree>
    <p:extLst>
      <p:ext uri="{BB962C8B-B14F-4D97-AF65-F5344CB8AC3E}">
        <p14:creationId xmlns:p14="http://schemas.microsoft.com/office/powerpoint/2010/main" val="3674944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716138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Contenido de un proyecto de construcción y adecuación de espacios </a:t>
            </a:r>
            <a:r>
              <a:rPr lang="es-ES" sz="2800" b="1" dirty="0" smtClean="0">
                <a:latin typeface="Helvetica"/>
                <a:cs typeface="Helvetica"/>
                <a:hlinkClick r:id="rId3" action="ppaction://hlinkfile"/>
              </a:rPr>
              <a:t>físicos</a:t>
            </a:r>
            <a:endParaRPr lang="es-ES" sz="2800" b="1" dirty="0">
              <a:latin typeface="Helvetica"/>
              <a:cs typeface="Helvetica"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4"/>
          <a:srcRect l="25781" t="26260" r="20073" b="44081"/>
          <a:stretch/>
        </p:blipFill>
        <p:spPr>
          <a:xfrm>
            <a:off x="636282" y="1796144"/>
            <a:ext cx="6598988" cy="210401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5"/>
          <a:srcRect l="27683" t="18585" r="23073" b="40222"/>
          <a:stretch/>
        </p:blipFill>
        <p:spPr>
          <a:xfrm>
            <a:off x="636282" y="3900163"/>
            <a:ext cx="6598988" cy="29075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356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716138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Información que deberá entregarse para el proyecto de construcción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391886" y="1843598"/>
            <a:ext cx="8142514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Las instituciones deberán entregar una carpeta con la siguiente documentación por obra, principalmente si se refiere a construcción: 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Análisis costo beneficio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Proyecto Arquitectónico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Expediente técnico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Estudio de mecánica de suelos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Estudio de impacto ambiental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Cronograma y acciones</a:t>
            </a: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Formato Excel (Anexo IX) debidamente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requisitado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Aft>
                <a:spcPts val="1200"/>
              </a:spcAft>
            </a:pP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-	Disco con los archivos electrónicos correspondientes</a:t>
            </a:r>
          </a:p>
        </p:txBody>
      </p:sp>
    </p:spTree>
    <p:extLst>
      <p:ext uri="{BB962C8B-B14F-4D97-AF65-F5344CB8AC3E}">
        <p14:creationId xmlns:p14="http://schemas.microsoft.com/office/powerpoint/2010/main" val="249088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Insumos para la elaboración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0628" y="1695452"/>
            <a:ext cx="8518616" cy="46404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Plan Rector de Desarrollo Institucional 2013-2017.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Resultados de la evaluación del PROFOCIE 2014-2015.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Resultados de la visita in-situ PROFOCIE 2014.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Evolución de los principales indicadores de capacidad y competitividad académica.</a:t>
            </a:r>
          </a:p>
          <a:p>
            <a:pPr algn="just">
              <a:spcBef>
                <a:spcPts val="600"/>
              </a:spcBef>
              <a:spcAft>
                <a:spcPts val="1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Recomendaciones de CIEES y COPAES, y del Comité evaluador de los programas de posgrado en el PNPC.</a:t>
            </a:r>
          </a:p>
          <a:p>
            <a:pPr algn="just">
              <a:lnSpc>
                <a:spcPct val="150000"/>
              </a:lnSpc>
              <a:spcAft>
                <a:spcPts val="2400"/>
              </a:spcAft>
              <a:buSzPct val="80000"/>
              <a:buFont typeface="Arial"/>
              <a:buBlip>
                <a:blip r:embed="rId3"/>
              </a:buBlip>
            </a:pPr>
            <a:endParaRPr lang="es-MX" sz="2500" dirty="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8477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Cronograma</a:t>
            </a:r>
            <a:endParaRPr lang="es-ES" sz="2800" b="1" dirty="0">
              <a:latin typeface="Helvetica"/>
              <a:cs typeface="Helvetica"/>
            </a:endParaRPr>
          </a:p>
        </p:txBody>
      </p:sp>
      <p:graphicFrame>
        <p:nvGraphicFramePr>
          <p:cNvPr id="5" name="3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60228940"/>
              </p:ext>
            </p:extLst>
          </p:nvPr>
        </p:nvGraphicFramePr>
        <p:xfrm>
          <a:off x="313661" y="2053491"/>
          <a:ext cx="8000125" cy="3543168"/>
        </p:xfrm>
        <a:graphic>
          <a:graphicData uri="http://schemas.openxmlformats.org/drawingml/2006/table">
            <a:tbl>
              <a:tblPr firstRow="1">
                <a:tableStyleId>{0505E3EF-67EA-436B-97B2-0124C06EBD24}</a:tableStyleId>
              </a:tblPr>
              <a:tblGrid>
                <a:gridCol w="5077047"/>
                <a:gridCol w="684536"/>
                <a:gridCol w="643343"/>
                <a:gridCol w="756101"/>
                <a:gridCol w="839098"/>
              </a:tblGrid>
              <a:tr h="0">
                <a:tc row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Actividad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12700" cmpd="sng">
                      <a:noFill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Enero</a:t>
                      </a:r>
                      <a:endParaRPr lang="es-MX" sz="1400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D8412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800" dirty="0" smtClean="0">
                          <a:solidFill>
                            <a:schemeClr val="bg1"/>
                          </a:solidFill>
                        </a:rPr>
                        <a:t>Febrero</a:t>
                      </a: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3" marR="91443" marT="45719" marB="45719"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800" dirty="0">
                        <a:solidFill>
                          <a:schemeClr val="bg1"/>
                        </a:solidFill>
                      </a:endParaRPr>
                    </a:p>
                  </a:txBody>
                  <a:tcPr marL="91449" marR="91449" marT="45724" marB="45724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239079"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18-22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25-29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2-5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bg1"/>
                          </a:solidFill>
                          <a:latin typeface="Arial"/>
                          <a:cs typeface="Arial"/>
                        </a:rPr>
                        <a:t>8-12</a:t>
                      </a:r>
                      <a:endParaRPr lang="es-MX" sz="1400" b="1" dirty="0">
                        <a:solidFill>
                          <a:schemeClr val="bg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prstClr val="white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1616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Recepción de la Guía PFCE 2016-2017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3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Elaboración de materiales, estructura y contenido del PFCE</a:t>
                      </a:r>
                      <a:endParaRPr kumimoji="0" lang="es-ES" sz="1400" b="0" i="0" u="none" strike="noStrike" kern="1200" cap="none" spc="-3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0513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Reuniones  con las DES y la gestión institucional</a:t>
                      </a:r>
                      <a:endParaRPr kumimoji="0" lang="es-E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25-26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6760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Elaboración y entrega a la </a:t>
                      </a:r>
                      <a:r>
                        <a:rPr kumimoji="0" lang="es-ES" sz="1400" u="none" strike="noStrike" kern="1200" cap="none" spc="-40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SPyDI</a:t>
                      </a:r>
                      <a:r>
                        <a:rPr kumimoji="0" lang="es-ES" sz="1400" u="none" strike="noStrike" kern="1200" cap="none" spc="-40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de los apartados del PFCE</a:t>
                      </a:r>
                      <a:endParaRPr kumimoji="0" lang="es-ES" sz="1400" b="0" i="0" u="none" strike="noStrike" kern="1200" cap="none" spc="-40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5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57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Elaboración y entrega a la </a:t>
                      </a:r>
                      <a:r>
                        <a:rPr kumimoji="0" lang="es-ES" sz="1400" b="0" i="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SPyDI</a:t>
                      </a: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 de los proyectos</a:t>
                      </a:r>
                    </a:p>
                  </a:txBody>
                  <a:tcPr marL="91438" marR="91438" marT="45721" marB="45721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27" marB="45727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27" marB="45727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MX"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9</a:t>
                      </a:r>
                      <a:endParaRPr lang="es-MX" sz="1400" b="1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Arial"/>
                      </a:endParaRPr>
                    </a:p>
                  </a:txBody>
                  <a:tcPr marL="91438" marR="91438" marT="45721" marB="45721" anchor="ctr" horzOverflow="overflow">
                    <a:lnL w="12700" cap="flat" cmpd="sng" algn="ctr">
                      <a:solidFill>
                        <a:schemeClr val="bg2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3666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Realimentación por parte de la </a:t>
                      </a:r>
                      <a:r>
                        <a:rPr kumimoji="0" lang="es-ES" sz="1400" u="none" strike="noStrike" kern="1200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SPyDI</a:t>
                      </a:r>
                      <a:r>
                        <a:rPr kumimoji="0" lang="es-ES" sz="140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cs typeface="Arial"/>
                        </a:rPr>
                        <a:t> e incorporación de observaciones por parte de la DES</a:t>
                      </a:r>
                      <a:endParaRPr kumimoji="0" lang="es-ES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/>
                        <a:ea typeface="ＭＳ Ｐゴシック" pitchFamily="112" charset="-128"/>
                        <a:cs typeface="Arial"/>
                      </a:endParaRP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10-11</a:t>
                      </a: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50639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ES" sz="14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/>
                          <a:ea typeface="ＭＳ Ｐゴシック" pitchFamily="112" charset="-128"/>
                          <a:cs typeface="Arial"/>
                        </a:rPr>
                        <a:t>Incorporación de la información al sistema de la DGESU</a:t>
                      </a:r>
                    </a:p>
                  </a:txBody>
                  <a:tcPr marL="91438" marR="91438" marT="45713" marB="45713" anchor="ctr" horzOverflow="overflow">
                    <a:lnL w="12700" cmpd="sng">
                      <a:noFill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s-MX" sz="1400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MX" sz="1400" b="1" dirty="0" smtClean="0">
                          <a:solidFill>
                            <a:schemeClr val="tx1"/>
                          </a:solidFill>
                          <a:latin typeface="Arial"/>
                          <a:cs typeface="Arial"/>
                        </a:rPr>
                        <a:t>12</a:t>
                      </a:r>
                      <a:endParaRPr lang="es-MX" sz="1400" b="1" dirty="0">
                        <a:solidFill>
                          <a:schemeClr val="tx1"/>
                        </a:solidFill>
                        <a:latin typeface="Arial"/>
                        <a:cs typeface="Arial"/>
                      </a:endParaRPr>
                    </a:p>
                  </a:txBody>
                  <a:tcPr marL="91443" marR="91443" marT="45719" marB="45719" anchor="ctr">
                    <a:lnL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9D841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4BD97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44427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Equipos de trabajo</a:t>
            </a:r>
            <a:endParaRPr lang="es-ES" sz="2800" b="1" dirty="0">
              <a:latin typeface="Helvetica"/>
              <a:cs typeface="Helvetica"/>
            </a:endParaRPr>
          </a:p>
        </p:txBody>
      </p:sp>
      <p:graphicFrame>
        <p:nvGraphicFramePr>
          <p:cNvPr id="5" name="1 Marcador de contenido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9597828"/>
              </p:ext>
            </p:extLst>
          </p:nvPr>
        </p:nvGraphicFramePr>
        <p:xfrm>
          <a:off x="260902" y="1691732"/>
          <a:ext cx="8611044" cy="4358324"/>
        </p:xfrm>
        <a:graphic>
          <a:graphicData uri="http://schemas.openxmlformats.org/drawingml/2006/table">
            <a:tbl>
              <a:tblPr firstRow="1" bandCol="1">
                <a:tableStyleId>{F5AB1C69-6EDB-4FF4-983F-18BD219EF322}</a:tableStyleId>
              </a:tblPr>
              <a:tblGrid>
                <a:gridCol w="1643744"/>
                <a:gridCol w="2288974"/>
                <a:gridCol w="2102773"/>
                <a:gridCol w="2575553"/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de la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SPyDI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Apoyo de la </a:t>
                      </a:r>
                      <a:r>
                        <a:rPr lang="es-MX" sz="14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SPyDI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>
                    <a:solidFill>
                      <a:schemeClr val="accent3">
                        <a:lumMod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Naturales y Exactas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3"/>
                        </a:rPr>
                        <a:t>bdberdejah@uaemex.mx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Atlacomulco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Araceli Díaz Jiménez</a:t>
                      </a:r>
                    </a:p>
                    <a:p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4"/>
                        </a:rPr>
                        <a:t>adiazj@uaemex.mx</a:t>
                      </a:r>
                      <a:endParaRPr lang="es-MX" sz="1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Arquitectura, Diseño y Arte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Martha Irma Martínez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5"/>
                        </a:rPr>
                        <a:t>mimartinezh@uaemex.mx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Sur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Fabiola Armeaga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dirty="0" smtClean="0">
                          <a:latin typeface="Arial" panose="020B0604020202020204" pitchFamily="34" charset="0"/>
                          <a:cs typeface="Arial" panose="020B0604020202020204" pitchFamily="34" charset="0"/>
                          <a:hlinkClick r:id="rId6"/>
                        </a:rPr>
                        <a:t>fbarmeaga@uaemex.mx</a:t>
                      </a:r>
                      <a:endParaRPr lang="es-MX" sz="14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</a:t>
                      </a:r>
                      <a:r>
                        <a:rPr lang="es-MX" sz="14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de la Educación y Humanidades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Luis Guillermo Medrano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7"/>
                        </a:rPr>
                        <a:t>lgmedranoc@uaemex.mx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Oriente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Fabiola Armeaga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de la Salud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Valle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Agropecuarias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Ana Lorena Maya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  <a:hlinkClick r:id="rId8"/>
                        </a:rPr>
                        <a:t>almayag@uaemex.mx</a:t>
                      </a:r>
                      <a:endParaRPr kumimoji="0" lang="es-MX" sz="1400" u="none" strike="noStrike" cap="none" normalizeH="0" baseline="0" dirty="0" smtClean="0">
                        <a:ln>
                          <a:noFill/>
                        </a:ln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Económico-Administrativas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kern="12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Araceli Díaz Jiménez</a:t>
                      </a:r>
                      <a:endParaRPr lang="es-MX" sz="1400" kern="1200" dirty="0" smtClean="0">
                        <a:solidFill>
                          <a:schemeClr val="dk1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Ingeniería y Tecnología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Luis Guillermo Medrano</a:t>
                      </a:r>
                      <a:endParaRPr kumimoji="0" lang="es-MX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ヒラギノ角ゴ Pro W3" pitchFamily="-65" charset="-128"/>
                        <a:cs typeface="Arial" panose="020B0604020202020204" pitchFamily="34" charset="0"/>
                      </a:endParaRPr>
                    </a:p>
                  </a:txBody>
                  <a:tcPr marL="91438" marR="91438" marT="45701" marB="45701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Noreste del Estado de México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Ciencias Sociales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Ana Lorena Maya</a:t>
                      </a: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r>
                        <a:rPr lang="es-MX" sz="14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PFCE Institucional</a:t>
                      </a:r>
                      <a:endParaRPr lang="es-MX" sz="14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91456" marR="91456" marT="45695" marB="45695" anchor="ctr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Mtra. Lidia Santana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MX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Lic. Bárbara Berdeja</a:t>
                      </a:r>
                    </a:p>
                  </a:txBody>
                  <a:tcPr marL="91456" marR="91456" marT="45695" marB="45695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2292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 txBox="1">
            <a:spLocks/>
          </p:cNvSpPr>
          <p:nvPr/>
        </p:nvSpPr>
        <p:spPr>
          <a:xfrm>
            <a:off x="0" y="1080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2800" b="1" dirty="0" smtClean="0">
                <a:latin typeface="Helvetica"/>
                <a:cs typeface="Helvetica"/>
              </a:rPr>
              <a:t>Recomendaciones</a:t>
            </a:r>
            <a:endParaRPr lang="es-ES" sz="2800" b="1" dirty="0">
              <a:latin typeface="Helvetica"/>
              <a:cs typeface="Helvetica"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206830" y="1691236"/>
            <a:ext cx="8773884" cy="5093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 smtClean="0">
                <a:latin typeface="Arial"/>
                <a:cs typeface="Arial"/>
              </a:rPr>
              <a:t>Leer la Guía.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 smtClean="0">
                <a:latin typeface="Arial"/>
                <a:cs typeface="Arial"/>
              </a:rPr>
              <a:t>Entregar </a:t>
            </a:r>
            <a:r>
              <a:rPr lang="es-MX" sz="2500" dirty="0">
                <a:latin typeface="Arial"/>
                <a:cs typeface="Arial"/>
              </a:rPr>
              <a:t>los documentos en los tiempos establecidos.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En los proyectos por lo menos 60% de los recursos debe programarse en equipo. Evitar duplicar solicitudes.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Cuidar que los apoyos que se solicitan para servicios sean congruentes con los compromisos asumidos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Justificar ampliamente cada uno de los recursos solicitados.</a:t>
            </a:r>
          </a:p>
          <a:p>
            <a:pPr marL="342900" indent="-342900" algn="just">
              <a:spcBef>
                <a:spcPts val="400"/>
              </a:spcBef>
              <a:spcAft>
                <a:spcPts val="8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  <a:defRPr/>
            </a:pPr>
            <a:r>
              <a:rPr lang="es-MX" sz="2500" dirty="0">
                <a:latin typeface="Arial"/>
                <a:cs typeface="Arial"/>
              </a:rPr>
              <a:t>El proyecto que se presente debe ser congruente con los problemas detectados y aprovechando las fortalezas de </a:t>
            </a:r>
            <a:r>
              <a:rPr lang="es-MX" sz="2500">
                <a:latin typeface="Arial"/>
                <a:cs typeface="Arial"/>
              </a:rPr>
              <a:t>la </a:t>
            </a:r>
            <a:r>
              <a:rPr lang="es-MX" sz="2500" smtClean="0">
                <a:latin typeface="Arial"/>
                <a:cs typeface="Arial"/>
              </a:rPr>
              <a:t>Institución.</a:t>
            </a:r>
            <a:endParaRPr lang="es-MX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02430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769967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334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Objetivos de la reunión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544285" y="1982767"/>
            <a:ext cx="7638143" cy="315529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Mostrar los principales lineamientos de la Guía para la formulación del PFCE 2016-2017.</a:t>
            </a:r>
          </a:p>
          <a:p>
            <a:pPr algn="just">
              <a:lnSpc>
                <a:spcPct val="150000"/>
              </a:lnSpc>
              <a:spcBef>
                <a:spcPts val="600"/>
              </a:spcBef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/>
                <a:cs typeface="Arial"/>
              </a:rPr>
              <a:t>Dar a conocer el cronograma de trabajo.</a:t>
            </a:r>
            <a:endParaRPr lang="es-MX" sz="25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86364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0" y="1334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Guía PFCE 2016-2017. Énfasis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171450" y="1835967"/>
            <a:ext cx="8817610" cy="463468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Cobertura con equidad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. La oportunidad de acceder a la educación superior representa una evidente causa de inequidad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Programas de estudio flexibles e integrales. 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Una de las principales razones por las que los jóvenes abandonan o no ingresan a la educación superior es porque las enseñanzas en ella no responden al contexto actual.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/>
            </a:pPr>
            <a:r>
              <a:rPr lang="es-MX" sz="2200" b="1" smtClean="0">
                <a:latin typeface="Arial" pitchFamily="34" charset="0"/>
                <a:cs typeface="Arial" pitchFamily="34" charset="0"/>
              </a:rPr>
              <a:t>Enseñanzas pertinentes y en contextos reales. </a:t>
            </a:r>
            <a:r>
              <a:rPr lang="es-MX" sz="2200" smtClean="0">
                <a:latin typeface="Arial" pitchFamily="34" charset="0"/>
                <a:cs typeface="Arial" pitchFamily="34" charset="0"/>
              </a:rPr>
              <a:t>Una de las causas frecuentes para el abandono de los estudios es la poca relación entre, las enseñanzas impartidas y los aprendizajes esperados con, los contextos reales y las oportunidades y necesidades laborales.</a:t>
            </a:r>
            <a:endParaRPr lang="es-MX" sz="2500" smtClean="0">
              <a:latin typeface="Arial"/>
              <a:cs typeface="Arial"/>
            </a:endParaRPr>
          </a:p>
          <a:p>
            <a:pPr algn="just">
              <a:lnSpc>
                <a:spcPct val="150000"/>
              </a:lnSpc>
              <a:spcAft>
                <a:spcPts val="2400"/>
              </a:spcAft>
            </a:pPr>
            <a:endParaRPr lang="es-MX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942086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>
            <a:spLocks noChangeArrowheads="1"/>
          </p:cNvSpPr>
          <p:nvPr/>
        </p:nvSpPr>
        <p:spPr bwMode="auto">
          <a:xfrm>
            <a:off x="212651" y="1298873"/>
            <a:ext cx="8461985" cy="510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Tecnologías de la información y comunicación.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Su potencial para mejorar las enseñanzas y acelerar los aprendizajes es muy grande y sin embargo su penetración en la educación superior mexicana está apenas empezando, su uso es muy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desigual.</a:t>
            </a:r>
            <a:endParaRPr lang="es-MX" sz="2200" dirty="0">
              <a:latin typeface="Arial" pitchFamily="34" charset="0"/>
              <a:cs typeface="Arial" pitchFamily="34" charset="0"/>
            </a:endParaRP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Internacionalización</a:t>
            </a:r>
            <a:r>
              <a:rPr lang="es-MX" sz="2200" b="1" dirty="0">
                <a:latin typeface="Arial" pitchFamily="34" charset="0"/>
                <a:cs typeface="Arial" pitchFamily="34" charset="0"/>
              </a:rPr>
              <a:t>.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Es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un factor que contribuye a elevar la calidad de las instituciones y sistemas.</a:t>
            </a:r>
          </a:p>
          <a:p>
            <a:pPr marL="457200" indent="-457200" algn="just">
              <a:spcBef>
                <a:spcPts val="1200"/>
              </a:spcBef>
              <a:spcAft>
                <a:spcPts val="1200"/>
              </a:spcAft>
              <a:buFont typeface="+mj-lt"/>
              <a:buAutoNum type="arabicPeriod" startAt="4"/>
            </a:pP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Vinculación.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 Las acciones de vinculación son estratégicas por contribuir a la formación integral del estudiante, al incremento de las condiciones de empleabilidad y capacidad emprendedora, a la pertinencia social de la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ES y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en la obtención de mayores ingresos propios para las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IES,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a la vez que al desarrollo social y económico.</a:t>
            </a:r>
            <a:endParaRPr lang="es-MX" sz="22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8982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2 Rectángulo"/>
          <p:cNvSpPr/>
          <p:nvPr/>
        </p:nvSpPr>
        <p:spPr>
          <a:xfrm>
            <a:off x="350873" y="1579949"/>
            <a:ext cx="8248933" cy="47500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spcBef>
                <a:spcPts val="600"/>
              </a:spcBef>
              <a:spcAft>
                <a:spcPts val="600"/>
              </a:spcAft>
              <a:buFont typeface="+mj-lt"/>
              <a:buAutoNum type="arabicPeriod" startAt="7"/>
            </a:pPr>
            <a:r>
              <a:rPr lang="es-MX" sz="2200" b="1" dirty="0" err="1">
                <a:latin typeface="Arial" pitchFamily="34" charset="0"/>
                <a:cs typeface="Arial" pitchFamily="34" charset="0"/>
              </a:rPr>
              <a:t>Transversalización</a:t>
            </a:r>
            <a:r>
              <a:rPr lang="es-MX" sz="2200" b="1" dirty="0">
                <a:latin typeface="Arial" pitchFamily="34" charset="0"/>
                <a:cs typeface="Arial" pitchFamily="34" charset="0"/>
              </a:rPr>
              <a:t> de la igualdad de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género.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Las instituciones educativas actúan de manera directa en la construcción de una cultura que potencialmente puede cambiar o perpetuar formas de pensamiento y acción social para mantenerlas jerarquizadas o para incidir en su transformación, permitiendo de esta forma reorientar los mecanismos que trasmiten los valores y concepciones acerca de las mujeres y los hombres.</a:t>
            </a:r>
          </a:p>
          <a:p>
            <a:pPr marL="457200" indent="-457200" algn="just">
              <a:spcBef>
                <a:spcPts val="1400"/>
              </a:spcBef>
              <a:spcAft>
                <a:spcPts val="1400"/>
              </a:spcAft>
              <a:buFont typeface="+mj-lt"/>
              <a:buAutoNum type="arabicPeriod" startAt="7"/>
            </a:pPr>
            <a:r>
              <a:rPr lang="es-MX" sz="2200" b="1" dirty="0">
                <a:latin typeface="Arial" pitchFamily="34" charset="0"/>
                <a:cs typeface="Arial" pitchFamily="34" charset="0"/>
              </a:rPr>
              <a:t>Rendición de </a:t>
            </a:r>
            <a:r>
              <a:rPr lang="es-MX" sz="2200" b="1" dirty="0" smtClean="0">
                <a:latin typeface="Arial" pitchFamily="34" charset="0"/>
                <a:cs typeface="Arial" pitchFamily="34" charset="0"/>
              </a:rPr>
              <a:t>cuentas.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Continuar </a:t>
            </a:r>
            <a:r>
              <a:rPr lang="es-MX" sz="2200" dirty="0">
                <a:latin typeface="Arial" pitchFamily="34" charset="0"/>
                <a:cs typeface="Arial" pitchFamily="34" charset="0"/>
              </a:rPr>
              <a:t>con el fortalecimiento o establecimiento de mecanismos institucionales que informen el cumplimiento de compromisos sociales, la transparencia y el manejo adecuado de los recursos asignados a la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institución.</a:t>
            </a:r>
          </a:p>
        </p:txBody>
      </p:sp>
    </p:spTree>
    <p:extLst>
      <p:ext uri="{BB962C8B-B14F-4D97-AF65-F5344CB8AC3E}">
        <p14:creationId xmlns:p14="http://schemas.microsoft.com/office/powerpoint/2010/main" val="30702173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 txBox="1">
            <a:spLocks/>
          </p:cNvSpPr>
          <p:nvPr/>
        </p:nvSpPr>
        <p:spPr>
          <a:xfrm>
            <a:off x="0" y="1207005"/>
            <a:ext cx="9132849" cy="431606"/>
          </a:xfrm>
          <a:prstGeom prst="rect">
            <a:avLst/>
          </a:prstGeom>
        </p:spPr>
        <p:txBody>
          <a:bodyPr vert="horz" lIns="180000" tIns="0" rIns="91440" bIns="0" rtlCol="0" anchor="ctr">
            <a:normAutofit fontScale="9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ES" sz="3200" b="1" spc="200" dirty="0" smtClean="0">
                <a:latin typeface="Helvetica"/>
                <a:cs typeface="Helvetica"/>
              </a:rPr>
              <a:t>Criterios para la asignación de recursos</a:t>
            </a:r>
            <a:endParaRPr lang="es-ES" sz="3200" b="1" dirty="0">
              <a:latin typeface="Helvetica"/>
              <a:cs typeface="Helvetica"/>
            </a:endParaRP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0" y="1921677"/>
            <a:ext cx="8803640" cy="434830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 smtClean="0">
                <a:latin typeface="Arial" pitchFamily="34" charset="0"/>
                <a:cs typeface="Arial" pitchFamily="34" charset="0"/>
              </a:rPr>
              <a:t>Que las IES muestren: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Evolución favorable del nivel de habilitación del profesorado de carrera en el periodo 2002-2016.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Incremento apreciable en el porcentaje de PTC con perfil deseable registrado ante la DSA y miembros del SNI en el periodo 2002-2016.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Que cuenten con políticas, estrategias y acciones adecuadas y suficientes para fomentar el desarrollo y consolidación de sus CA.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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Evolución favorable de la calidad de los PE en el periodo 2003-2016, así como un incremento significativo de su matrícula.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0964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 txBox="1">
            <a:spLocks/>
          </p:cNvSpPr>
          <p:nvPr/>
        </p:nvSpPr>
        <p:spPr>
          <a:xfrm>
            <a:off x="84999" y="1679129"/>
            <a:ext cx="8799830" cy="459486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Los planes y programas de estudio son pertinentes, con flexibilidad curricular.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Los </a:t>
            </a:r>
            <a:r>
              <a:rPr lang="es-MX" sz="2200" dirty="0" smtClean="0">
                <a:latin typeface="Arial" pitchFamily="34" charset="0"/>
                <a:cs typeface="Arial" pitchFamily="34" charset="0"/>
              </a:rPr>
              <a:t>programas de tutoría, seguimiento de egresados, estudios de empleadores se han utilizado para mejorar la atención y seguimiento a los estudiantes.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Aumento en la tasa de retención de los estudiantes del primer al segundo año por cohorte generacional.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Aumento en la tasa de eficiencia terminal y titulación oportuna por cohorte generacional.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Impulso al proceso de innovación educativa que mejoren la calidad.</a:t>
            </a:r>
            <a:endParaRPr lang="es-MX" sz="2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1630" y="1070702"/>
            <a:ext cx="36407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Que las IES muestren:</a:t>
            </a:r>
          </a:p>
        </p:txBody>
      </p:sp>
    </p:spTree>
    <p:extLst>
      <p:ext uri="{BB962C8B-B14F-4D97-AF65-F5344CB8AC3E}">
        <p14:creationId xmlns:p14="http://schemas.microsoft.com/office/powerpoint/2010/main" val="22016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11630" y="1070702"/>
            <a:ext cx="3640740" cy="4770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q"/>
            </a:pPr>
            <a:r>
              <a:rPr lang="es-MX" sz="2500" dirty="0">
                <a:latin typeface="Arial" pitchFamily="34" charset="0"/>
                <a:cs typeface="Arial" pitchFamily="34" charset="0"/>
              </a:rPr>
              <a:t>Que las IES muestren:</a:t>
            </a:r>
          </a:p>
        </p:txBody>
      </p:sp>
      <p:sp>
        <p:nvSpPr>
          <p:cNvPr id="5" name="2 Subtítulo"/>
          <p:cNvSpPr txBox="1">
            <a:spLocks/>
          </p:cNvSpPr>
          <p:nvPr/>
        </p:nvSpPr>
        <p:spPr>
          <a:xfrm>
            <a:off x="211630" y="1651845"/>
            <a:ext cx="8456567" cy="472035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Mejora en la atención y formación integral del estudiante.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Que fomenten la internacionalización de la educación superior.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Evidencia en los avances en el proceso de vinculación de la IES con su entorno social.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Atención efectiva de sus problemas estructurales.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Mejora de la evaluación de la gestión institucional.</a:t>
            </a:r>
          </a:p>
          <a:p>
            <a:pPr marL="606425" lvl="1" indent="-342900" algn="just">
              <a:spcAft>
                <a:spcPts val="1200"/>
              </a:spcAft>
              <a:buClr>
                <a:schemeClr val="accent3">
                  <a:lumMod val="50000"/>
                </a:schemeClr>
              </a:buClr>
              <a:buSzPct val="80000"/>
              <a:buFont typeface="Wingdings" panose="05000000000000000000" pitchFamily="2" charset="2"/>
              <a:buChar char="v"/>
            </a:pPr>
            <a:r>
              <a:rPr lang="es-MX" sz="2200" dirty="0" smtClean="0">
                <a:latin typeface="Arial" pitchFamily="34" charset="0"/>
                <a:cs typeface="Arial" pitchFamily="34" charset="0"/>
              </a:rPr>
              <a:t>El proyecto de construcción y adecuación de espacios cumplan los requisitos establecidos por la SES y hayan informado sobre la construcción de espacios y el ejercicio de los recursos recibidos anteriormente.</a:t>
            </a:r>
            <a:endParaRPr lang="es-MX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5581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</TotalTime>
  <Words>1714</Words>
  <Application>Microsoft Office PowerPoint</Application>
  <PresentationFormat>Presentación en pantalla (4:3)</PresentationFormat>
  <Paragraphs>189</Paragraphs>
  <Slides>26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26</vt:i4>
      </vt:variant>
    </vt:vector>
  </HeadingPairs>
  <TitlesOfParts>
    <vt:vector size="34" baseType="lpstr">
      <vt:lpstr>ＭＳ Ｐゴシック</vt:lpstr>
      <vt:lpstr>Arial</vt:lpstr>
      <vt:lpstr>Calibri</vt:lpstr>
      <vt:lpstr>Helvetica</vt:lpstr>
      <vt:lpstr>Times New Roman</vt:lpstr>
      <vt:lpstr>Wingdings</vt:lpstr>
      <vt:lpstr>ヒラギノ角ゴ Pro W3</vt:lpstr>
      <vt:lpstr>Tema de Office</vt:lpstr>
      <vt:lpstr>Principales lineamientos para la formulación del PFCE 2016-2017 Enero 2016</vt:lpstr>
      <vt:lpstr>Contenido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UAEMex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de la presentación Sub título/fecha</dc:title>
  <dc:creator>Universidad Autónoma Estado de México</dc:creator>
  <cp:lastModifiedBy>USUARIO</cp:lastModifiedBy>
  <cp:revision>29</cp:revision>
  <dcterms:created xsi:type="dcterms:W3CDTF">2016-01-20T18:31:41Z</dcterms:created>
  <dcterms:modified xsi:type="dcterms:W3CDTF">2016-01-22T15:48:54Z</dcterms:modified>
</cp:coreProperties>
</file>