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58" r:id="rId2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9" autoAdjust="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13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CA17-F00C-244E-85F9-E3F4BE167A5A}" type="datetimeFigureOut">
              <a:rPr lang="es-ES" smtClean="0"/>
              <a:t>22/01/2016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A2C8-1769-EB47-9602-1A26923598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390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CA17-F00C-244E-85F9-E3F4BE167A5A}" type="datetimeFigureOut">
              <a:rPr lang="es-ES" smtClean="0"/>
              <a:t>22/01/2016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A2C8-1769-EB47-9602-1A26923598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5351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CA17-F00C-244E-85F9-E3F4BE167A5A}" type="datetimeFigureOut">
              <a:rPr lang="es-ES" smtClean="0"/>
              <a:t>22/01/2016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A2C8-1769-EB47-9602-1A26923598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6466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CA17-F00C-244E-85F9-E3F4BE167A5A}" type="datetimeFigureOut">
              <a:rPr lang="es-ES" smtClean="0"/>
              <a:t>22/01/2016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A2C8-1769-EB47-9602-1A26923598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3013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CA17-F00C-244E-85F9-E3F4BE167A5A}" type="datetimeFigureOut">
              <a:rPr lang="es-ES" smtClean="0"/>
              <a:t>22/01/2016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A2C8-1769-EB47-9602-1A26923598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00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CA17-F00C-244E-85F9-E3F4BE167A5A}" type="datetimeFigureOut">
              <a:rPr lang="es-ES" smtClean="0"/>
              <a:t>22/01/2016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A2C8-1769-EB47-9602-1A26923598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3533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CA17-F00C-244E-85F9-E3F4BE167A5A}" type="datetimeFigureOut">
              <a:rPr lang="es-ES" smtClean="0"/>
              <a:t>22/01/2016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A2C8-1769-EB47-9602-1A26923598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8798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CA17-F00C-244E-85F9-E3F4BE167A5A}" type="datetimeFigureOut">
              <a:rPr lang="es-ES" smtClean="0"/>
              <a:t>22/01/2016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A2C8-1769-EB47-9602-1A26923598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586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CA17-F00C-244E-85F9-E3F4BE167A5A}" type="datetimeFigureOut">
              <a:rPr lang="es-ES" smtClean="0"/>
              <a:t>22/01/2016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A2C8-1769-EB47-9602-1A26923598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3656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CA17-F00C-244E-85F9-E3F4BE167A5A}" type="datetimeFigureOut">
              <a:rPr lang="es-ES" smtClean="0"/>
              <a:t>22/01/2016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A2C8-1769-EB47-9602-1A26923598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10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CA17-F00C-244E-85F9-E3F4BE167A5A}" type="datetimeFigureOut">
              <a:rPr lang="es-ES" smtClean="0"/>
              <a:t>22/01/2016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A2C8-1769-EB47-9602-1A26923598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777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5CA17-F00C-244E-85F9-E3F4BE167A5A}" type="datetimeFigureOut">
              <a:rPr lang="es-ES" smtClean="0"/>
              <a:t>22/01/2016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4A2C8-1769-EB47-9602-1A26923598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54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Anexos/DES/Anexo_IX_Solicitud%20de%20Plazas%20de%20PTC%20de%20las%20DES.xlsx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Anexos/DES/Anexo_XIII%20valores%20de%20los%20indicadores%20de%20la%20DES.xlsx" TargetMode="External"/><Relationship Id="rId5" Type="http://schemas.openxmlformats.org/officeDocument/2006/relationships/hyperlink" Target="Anexos/DES/Anexo_XII_Indicadores%20de%20resultado%20de%20las%20DES.xlsx" TargetMode="External"/><Relationship Id="rId4" Type="http://schemas.openxmlformats.org/officeDocument/2006/relationships/hyperlink" Target="Anexos/DES/Anexo_X_Fortalezas%20y%20Problemas%20de%20las%20DES.xls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Anexos/DES/Formato%20para%20el%20proyecto.xlsx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mailto:almayag@uaemex.mx" TargetMode="External"/><Relationship Id="rId3" Type="http://schemas.openxmlformats.org/officeDocument/2006/relationships/hyperlink" Target="mailto:bdberdejah@uaemex.mx" TargetMode="External"/><Relationship Id="rId7" Type="http://schemas.openxmlformats.org/officeDocument/2006/relationships/hyperlink" Target="mailto:lgmedranoc@uaemex.mx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barmeaga@uaemex.mx" TargetMode="External"/><Relationship Id="rId5" Type="http://schemas.openxmlformats.org/officeDocument/2006/relationships/hyperlink" Target="mailto:mimartinezh@uaemex.mx" TargetMode="External"/><Relationship Id="rId4" Type="http://schemas.openxmlformats.org/officeDocument/2006/relationships/hyperlink" Target="mailto:adiazj@uaemex.mx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SPyD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997" y="6041574"/>
            <a:ext cx="1502953" cy="621502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85058" y="4100474"/>
            <a:ext cx="6493284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s-ES" sz="3600" b="1" dirty="0" smtClean="0">
                <a:latin typeface="Helvetica"/>
                <a:cs typeface="Helvetica"/>
              </a:rPr>
              <a:t>Principales lineamientos para la formulación del PFCE 2016-2017</a:t>
            </a:r>
            <a:br>
              <a:rPr lang="es-ES" sz="3600" b="1" dirty="0" smtClean="0">
                <a:latin typeface="Helvetica"/>
                <a:cs typeface="Helvetica"/>
              </a:rPr>
            </a:br>
            <a:r>
              <a:rPr lang="es-ES" sz="2400" dirty="0" smtClean="0">
                <a:latin typeface="Helvetica"/>
                <a:cs typeface="Helvetica"/>
              </a:rPr>
              <a:t>Enero 2016</a:t>
            </a:r>
            <a:endParaRPr lang="es-E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7336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1080005"/>
            <a:ext cx="9132849" cy="431606"/>
          </a:xfrm>
          <a:prstGeom prst="rect">
            <a:avLst/>
          </a:prstGeom>
        </p:spPr>
        <p:txBody>
          <a:bodyPr vert="horz" lIns="180000" tIns="0" rIns="91440" bIns="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 spc="200" dirty="0" smtClean="0">
                <a:latin typeface="Helvetica"/>
                <a:cs typeface="Helvetica"/>
              </a:rPr>
              <a:t>Conceptos que no apoya el PFCE</a:t>
            </a:r>
            <a:endParaRPr lang="es-ES" sz="3200" b="1" dirty="0">
              <a:latin typeface="Helvetica"/>
              <a:cs typeface="Helvetica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222626" y="1762009"/>
            <a:ext cx="8393948" cy="4324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 algn="just">
              <a:spcBef>
                <a:spcPts val="30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Apoyos de transporte, alimentación y hospedaje a PTC para realizar estudios de posgrado.</a:t>
            </a:r>
          </a:p>
          <a:p>
            <a:pPr marL="354013" indent="-354013" algn="just">
              <a:spcBef>
                <a:spcPts val="30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Apoyos de transporte, alimentación y hospedaje a evaluadores para realizar las acreditaciones de los organismos reconocidos por el COPAES.</a:t>
            </a:r>
          </a:p>
          <a:p>
            <a:pPr marL="354013" indent="-354013" algn="just">
              <a:spcBef>
                <a:spcPts val="30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Becas para estudiantes.</a:t>
            </a:r>
          </a:p>
          <a:p>
            <a:pPr marL="354013" indent="-354013" algn="just">
              <a:spcBef>
                <a:spcPts val="30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Compensaciones salariales.</a:t>
            </a:r>
          </a:p>
          <a:p>
            <a:pPr marL="354013" indent="-354013" algn="just">
              <a:spcBef>
                <a:spcPts val="30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Compra </a:t>
            </a:r>
            <a:r>
              <a:rPr lang="es-MX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muebles para oficinas administrativas, obsequios y vehículos</a:t>
            </a: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54013" indent="-354013" algn="just">
              <a:spcBef>
                <a:spcPts val="30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es-MX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Compra de medicamentos que no tengan relación con alguno de los PE que se imparten en las </a:t>
            </a: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IES.</a:t>
            </a:r>
          </a:p>
        </p:txBody>
      </p:sp>
    </p:spTree>
    <p:extLst>
      <p:ext uri="{BB962C8B-B14F-4D97-AF65-F5344CB8AC3E}">
        <p14:creationId xmlns:p14="http://schemas.microsoft.com/office/powerpoint/2010/main" val="86002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 txBox="1">
            <a:spLocks/>
          </p:cNvSpPr>
          <p:nvPr/>
        </p:nvSpPr>
        <p:spPr>
          <a:xfrm>
            <a:off x="489098" y="1530646"/>
            <a:ext cx="8011175" cy="4498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300"/>
              </a:spcBef>
              <a:spcAft>
                <a:spcPts val="600"/>
              </a:spcAft>
              <a:buFont typeface="+mj-lt"/>
              <a:buAutoNum type="arabicPeriod" startAt="7"/>
            </a:pP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Contratación </a:t>
            </a:r>
            <a:r>
              <a:rPr lang="es-MX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bases de datos </a:t>
            </a: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MX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Esto se canalizará a través del </a:t>
            </a: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Consorcio).</a:t>
            </a:r>
          </a:p>
          <a:p>
            <a:pPr marL="457200" indent="-457200" algn="just">
              <a:spcBef>
                <a:spcPts val="300"/>
              </a:spcBef>
              <a:spcAft>
                <a:spcPts val="600"/>
              </a:spcAft>
              <a:buFont typeface="+mj-lt"/>
              <a:buAutoNum type="arabicPeriod" startAt="7"/>
            </a:pP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Estímulos </a:t>
            </a:r>
            <a:r>
              <a:rPr lang="es-MX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económicos al personal académico y administrativo que labora en la </a:t>
            </a: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IES.</a:t>
            </a:r>
          </a:p>
          <a:p>
            <a:pPr marL="457200" indent="-457200" algn="just">
              <a:spcBef>
                <a:spcPts val="300"/>
              </a:spcBef>
              <a:spcAft>
                <a:spcPts val="600"/>
              </a:spcAft>
              <a:buFont typeface="+mj-lt"/>
              <a:buAutoNum type="arabicPeriod" startAt="7"/>
            </a:pP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Eventos </a:t>
            </a:r>
            <a:r>
              <a:rPr lang="es-MX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culturales sin relación con la misión de los </a:t>
            </a: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PE.</a:t>
            </a:r>
          </a:p>
          <a:p>
            <a:pPr marL="457200" indent="-457200" algn="just">
              <a:spcBef>
                <a:spcPts val="300"/>
              </a:spcBef>
              <a:spcAft>
                <a:spcPts val="600"/>
              </a:spcAft>
              <a:buFont typeface="+mj-lt"/>
              <a:buAutoNum type="arabicPeriod" startAt="7"/>
            </a:pP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Gastos </a:t>
            </a:r>
            <a:r>
              <a:rPr lang="es-MX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operación tales como: pago de servicios de la IES (agua, luz y teléfono</a:t>
            </a: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457200" indent="-457200" algn="just">
              <a:spcBef>
                <a:spcPts val="300"/>
              </a:spcBef>
              <a:spcAft>
                <a:spcPts val="600"/>
              </a:spcAft>
              <a:buFont typeface="+mj-lt"/>
              <a:buAutoNum type="arabicPeriod" startAt="7"/>
            </a:pP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Servicios </a:t>
            </a:r>
            <a:r>
              <a:rPr lang="es-MX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internet, mantenimiento de vehículos, tractores, lanchas y servicio de </a:t>
            </a: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mensajería.</a:t>
            </a:r>
          </a:p>
          <a:p>
            <a:pPr marL="457200" indent="-457200" algn="just">
              <a:spcBef>
                <a:spcPts val="300"/>
              </a:spcBef>
              <a:spcAft>
                <a:spcPts val="600"/>
              </a:spcAft>
              <a:buFont typeface="+mj-lt"/>
              <a:buAutoNum type="arabicPeriod" startAt="7"/>
            </a:pP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Honorarios </a:t>
            </a:r>
            <a:r>
              <a:rPr lang="es-MX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 personal de la propia </a:t>
            </a: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IES.</a:t>
            </a:r>
          </a:p>
          <a:p>
            <a:pPr marL="457200" indent="-457200" algn="just">
              <a:spcBef>
                <a:spcPts val="300"/>
              </a:spcBef>
              <a:spcAft>
                <a:spcPts val="600"/>
              </a:spcAft>
              <a:buFont typeface="+mj-lt"/>
              <a:buAutoNum type="arabicPeriod" startAt="7"/>
            </a:pP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Papelería</a:t>
            </a:r>
            <a:r>
              <a:rPr lang="es-MX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materiales y cafetería de </a:t>
            </a: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oficina.</a:t>
            </a:r>
          </a:p>
        </p:txBody>
      </p:sp>
    </p:spTree>
    <p:extLst>
      <p:ext uri="{BB962C8B-B14F-4D97-AF65-F5344CB8AC3E}">
        <p14:creationId xmlns:p14="http://schemas.microsoft.com/office/powerpoint/2010/main" val="284958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 txBox="1">
            <a:spLocks/>
          </p:cNvSpPr>
          <p:nvPr/>
        </p:nvSpPr>
        <p:spPr>
          <a:xfrm>
            <a:off x="616688" y="1463623"/>
            <a:ext cx="7904850" cy="4675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300"/>
              </a:spcBef>
              <a:spcAft>
                <a:spcPts val="600"/>
              </a:spcAft>
              <a:buFont typeface="+mj-lt"/>
              <a:buAutoNum type="arabicPeriod" startAt="14"/>
            </a:pPr>
            <a:r>
              <a:rPr lang="es-MX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Materiales para promoción de PE con alta demanda.</a:t>
            </a:r>
          </a:p>
          <a:p>
            <a:pPr marL="457200" indent="-457200" algn="just">
              <a:spcBef>
                <a:spcPts val="300"/>
              </a:spcBef>
              <a:spcAft>
                <a:spcPts val="600"/>
              </a:spcAft>
              <a:buFont typeface="+mj-lt"/>
              <a:buAutoNum type="arabicPeriod" startAt="14"/>
            </a:pPr>
            <a:r>
              <a:rPr lang="es-MX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Plazas de personal académico y administrativo que labora en la IES.</a:t>
            </a:r>
          </a:p>
          <a:p>
            <a:pPr marL="457200" indent="-457200" algn="just">
              <a:spcBef>
                <a:spcPts val="300"/>
              </a:spcBef>
              <a:spcAft>
                <a:spcPts val="600"/>
              </a:spcAft>
              <a:buFont typeface="+mj-lt"/>
              <a:buAutoNum type="arabicPeriod" startAt="14"/>
            </a:pP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Publicaciones </a:t>
            </a:r>
            <a:r>
              <a:rPr lang="es-MX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libros y revistas no arbitradas.</a:t>
            </a:r>
          </a:p>
          <a:p>
            <a:pPr marL="457200" indent="-457200" algn="just">
              <a:spcBef>
                <a:spcPts val="300"/>
              </a:spcBef>
              <a:spcAft>
                <a:spcPts val="600"/>
              </a:spcAft>
              <a:buFont typeface="+mj-lt"/>
              <a:buAutoNum type="arabicPeriod" startAt="14"/>
            </a:pP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Reconocimientos </a:t>
            </a:r>
            <a:r>
              <a:rPr lang="es-MX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 estímulos a estudiantes.</a:t>
            </a:r>
          </a:p>
          <a:p>
            <a:pPr marL="457200" indent="-457200" algn="just">
              <a:spcBef>
                <a:spcPts val="300"/>
              </a:spcBef>
              <a:spcAft>
                <a:spcPts val="600"/>
              </a:spcAft>
              <a:buFont typeface="+mj-lt"/>
              <a:buAutoNum type="arabicPeriod" startAt="14"/>
            </a:pP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Recursos </a:t>
            </a:r>
            <a:r>
              <a:rPr lang="es-MX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 firma de convenios.</a:t>
            </a:r>
          </a:p>
          <a:p>
            <a:pPr marL="457200" indent="-457200" algn="just">
              <a:spcBef>
                <a:spcPts val="300"/>
              </a:spcBef>
              <a:spcAft>
                <a:spcPts val="600"/>
              </a:spcAft>
              <a:buFont typeface="+mj-lt"/>
              <a:buAutoNum type="arabicPeriod" startAt="14"/>
            </a:pP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Renta </a:t>
            </a:r>
            <a:r>
              <a:rPr lang="es-MX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espacios y mobiliario </a:t>
            </a: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 </a:t>
            </a:r>
            <a:r>
              <a:rPr lang="es-MX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realización de eventos académicos.</a:t>
            </a:r>
          </a:p>
          <a:p>
            <a:pPr marL="457200" indent="-457200" algn="just">
              <a:spcBef>
                <a:spcPts val="300"/>
              </a:spcBef>
              <a:spcAft>
                <a:spcPts val="600"/>
              </a:spcAft>
              <a:buFont typeface="+mj-lt"/>
              <a:buAutoNum type="arabicPeriod" startAt="14"/>
            </a:pP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Sobresueldos</a:t>
            </a:r>
            <a:r>
              <a:rPr lang="es-MX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spcBef>
                <a:spcPts val="300"/>
              </a:spcBef>
              <a:spcAft>
                <a:spcPts val="600"/>
              </a:spcAft>
              <a:buFont typeface="+mj-lt"/>
              <a:buAutoNum type="arabicPeriod" startAt="14"/>
            </a:pP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Pago </a:t>
            </a:r>
            <a:r>
              <a:rPr lang="es-MX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profesores bajo los rubros de honorarios o servicios para atender actividades de docencia</a:t>
            </a: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MX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55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435935" y="1125280"/>
            <a:ext cx="8452884" cy="5647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300"/>
              </a:spcBef>
              <a:spcAft>
                <a:spcPts val="600"/>
              </a:spcAft>
              <a:buFont typeface="+mj-lt"/>
              <a:buAutoNum type="arabicPeriod" startAt="22"/>
            </a:pP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Pago </a:t>
            </a:r>
            <a:r>
              <a:rPr lang="es-MX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peajes y combustible para personal administrativo.</a:t>
            </a:r>
          </a:p>
          <a:p>
            <a:pPr marL="457200" indent="-457200" algn="just">
              <a:spcBef>
                <a:spcPts val="300"/>
              </a:spcBef>
              <a:spcAft>
                <a:spcPts val="600"/>
              </a:spcAft>
              <a:buFont typeface="+mj-lt"/>
              <a:buAutoNum type="arabicPeriod" startAt="22"/>
            </a:pP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Pago </a:t>
            </a:r>
            <a:r>
              <a:rPr lang="es-MX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propinas.</a:t>
            </a:r>
          </a:p>
          <a:p>
            <a:pPr marL="457200" indent="-457200" algn="just">
              <a:spcBef>
                <a:spcPts val="300"/>
              </a:spcBef>
              <a:spcAft>
                <a:spcPts val="600"/>
              </a:spcAft>
              <a:buFont typeface="+mj-lt"/>
              <a:buAutoNum type="arabicPeriod" startAt="22"/>
            </a:pP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Los </a:t>
            </a:r>
            <a:r>
              <a:rPr lang="es-MX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siguientes conceptos que deberán canalizar a través del FAM</a:t>
            </a: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914400" lvl="1" indent="-457200" algn="just">
              <a:spcBef>
                <a:spcPts val="30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MX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Butacas </a:t>
            </a:r>
            <a:r>
              <a:rPr lang="es-MX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 </a:t>
            </a:r>
            <a:r>
              <a:rPr lang="es-MX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auditorio y para </a:t>
            </a:r>
            <a:r>
              <a:rPr lang="es-MX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aula </a:t>
            </a:r>
            <a:r>
              <a:rPr lang="es-MX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magna</a:t>
            </a:r>
          </a:p>
          <a:p>
            <a:pPr marL="914400" lvl="1" indent="-457200" algn="just">
              <a:spcBef>
                <a:spcPts val="30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MX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Mobiliario </a:t>
            </a:r>
            <a:r>
              <a:rPr lang="es-MX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 salas de juicios orales, pódium, </a:t>
            </a:r>
            <a:r>
              <a:rPr lang="es-MX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butacas</a:t>
            </a:r>
          </a:p>
          <a:p>
            <a:pPr marL="914400" lvl="1" indent="-457200" algn="just">
              <a:spcBef>
                <a:spcPts val="30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MX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Equipos </a:t>
            </a:r>
            <a:r>
              <a:rPr lang="es-MX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aire </a:t>
            </a:r>
            <a:r>
              <a:rPr lang="es-MX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acondicionado</a:t>
            </a:r>
          </a:p>
          <a:p>
            <a:pPr marL="914400" lvl="1" indent="-457200" algn="just">
              <a:spcBef>
                <a:spcPts val="30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MX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Sistemas </a:t>
            </a:r>
            <a:r>
              <a:rPr lang="es-MX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especiales (sonido, audio, video, así como cualquier otro que forme parte del espacio arquitectónico y sea fundamental para que éste opere correctamente</a:t>
            </a:r>
            <a:r>
              <a:rPr lang="es-MX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914400" lvl="1" indent="-457200" algn="just">
              <a:spcBef>
                <a:spcPts val="30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MX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Mobiliario </a:t>
            </a:r>
            <a:r>
              <a:rPr lang="es-MX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fijo de uso exclusivo para laboratorio, como mesas especiales de </a:t>
            </a:r>
            <a:r>
              <a:rPr lang="es-MX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trabajo</a:t>
            </a:r>
          </a:p>
          <a:p>
            <a:pPr marL="914400" lvl="1" indent="-457200" algn="just">
              <a:spcBef>
                <a:spcPts val="30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MX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Instalaciones </a:t>
            </a:r>
            <a:r>
              <a:rPr lang="es-MX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especiales, (oxigeno, gas, desechos especiales o tóxicos, entre otros</a:t>
            </a:r>
            <a:r>
              <a:rPr lang="es-MX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914400" lvl="1" indent="-457200" algn="just">
              <a:spcBef>
                <a:spcPts val="30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MX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Plantas </a:t>
            </a:r>
            <a:r>
              <a:rPr lang="es-MX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eléctricas de emergencia y subestación eléctrica.</a:t>
            </a:r>
            <a:endParaRPr lang="es-MX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55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1080005"/>
            <a:ext cx="9132849" cy="431606"/>
          </a:xfrm>
          <a:prstGeom prst="rect">
            <a:avLst/>
          </a:prstGeom>
        </p:spPr>
        <p:txBody>
          <a:bodyPr vert="horz" lIns="180000" tIns="0" rIns="91440" bIns="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 dirty="0" smtClean="0">
                <a:latin typeface="Helvetica"/>
                <a:cs typeface="Helvetica"/>
              </a:rPr>
              <a:t>Características del proyecto integral de la DES</a:t>
            </a:r>
            <a:endParaRPr lang="es-ES" sz="3200" b="1" dirty="0">
              <a:latin typeface="Helvetica"/>
              <a:cs typeface="Helvetica"/>
            </a:endParaRPr>
          </a:p>
        </p:txBody>
      </p:sp>
      <p:sp>
        <p:nvSpPr>
          <p:cNvPr id="3" name="1 Rectángulo"/>
          <p:cNvSpPr>
            <a:spLocks noChangeArrowheads="1"/>
          </p:cNvSpPr>
          <p:nvPr/>
        </p:nvSpPr>
        <p:spPr bwMode="auto">
          <a:xfrm>
            <a:off x="326571" y="1801173"/>
            <a:ext cx="8159274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DES presentarán un proyecto que atienda integralmente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problemática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aproveche las fortalezas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lograr el fortalecimiento de la capacidad académica y la mejora de la competitividad académica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Clr>
                <a:schemeClr val="accent3">
                  <a:lumMod val="50000"/>
                </a:schemeClr>
              </a:buClr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Debe ser resultado de un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amplio trabajo colaborativo y la articulación de esfuerzos, esto debe facilitar el logro de los objetivos y el cumplimiento de los indicadores de las DES e institucionales así como el uso óptimo de los recursos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Clr>
                <a:schemeClr val="accent3">
                  <a:lumMod val="50000"/>
                </a:schemeClr>
              </a:buClr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72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6768" t="20171" r="14349" b="14093"/>
          <a:stretch/>
        </p:blipFill>
        <p:spPr>
          <a:xfrm>
            <a:off x="712382" y="1546254"/>
            <a:ext cx="7615190" cy="4782050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0" y="1080005"/>
            <a:ext cx="9132849" cy="431606"/>
          </a:xfrm>
          <a:prstGeom prst="rect">
            <a:avLst/>
          </a:prstGeom>
        </p:spPr>
        <p:txBody>
          <a:bodyPr vert="horz" lIns="180000" tIns="0" rIns="91440" bIns="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b="1" dirty="0" smtClean="0">
                <a:latin typeface="Helvetica"/>
                <a:cs typeface="Helvetica"/>
              </a:rPr>
              <a:t>Estructura del proyecto integral de la DES</a:t>
            </a:r>
            <a:endParaRPr lang="es-ES" sz="2800" b="1" dirty="0">
              <a:latin typeface="Helvetica"/>
              <a:cs typeface="Helvetica"/>
            </a:endParaRPr>
          </a:p>
        </p:txBody>
      </p:sp>
      <p:sp>
        <p:nvSpPr>
          <p:cNvPr id="4" name="1 Rectángulo"/>
          <p:cNvSpPr>
            <a:spLocks noChangeArrowheads="1"/>
          </p:cNvSpPr>
          <p:nvPr/>
        </p:nvSpPr>
        <p:spPr bwMode="auto">
          <a:xfrm>
            <a:off x="97498" y="6268928"/>
            <a:ext cx="88001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capturar el proyecto integral es necesario utilizar el módulo de captura del sistema electrónico que disponga la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DFI,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dependiente de la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DGESU. 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6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1080005"/>
            <a:ext cx="9132849" cy="431606"/>
          </a:xfrm>
          <a:prstGeom prst="rect">
            <a:avLst/>
          </a:prstGeom>
        </p:spPr>
        <p:txBody>
          <a:bodyPr vert="horz" lIns="180000" tIns="0" rIns="91440" bIns="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b="1" dirty="0" smtClean="0">
                <a:latin typeface="Helvetica"/>
                <a:cs typeface="Helvetica"/>
              </a:rPr>
              <a:t>Formatos para completar por la DES</a:t>
            </a:r>
            <a:endParaRPr lang="es-ES" sz="2800" b="1" dirty="0">
              <a:latin typeface="Helvetica"/>
              <a:cs typeface="Helvetica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11629" y="1720840"/>
            <a:ext cx="84146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Solicitud de plazas de PTC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200000"/>
              </a:lnSpc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Fortalezas y problemas de la DES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200000"/>
              </a:lnSpc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  <a:hlinkClick r:id="rId5" action="ppaction://hlinkfile"/>
              </a:rPr>
              <a:t>Indicadores de resultado de la DES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200000"/>
              </a:lnSpc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  <a:hlinkClick r:id="rId6" action="ppaction://hlinkfile"/>
              </a:rPr>
              <a:t>Anexo XIII Indicadores de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  <a:hlinkClick r:id="rId6" action="ppaction://hlinkfile"/>
              </a:rPr>
              <a:t>la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  <a:hlinkClick r:id="rId6" action="ppaction://hlinkfile"/>
              </a:rPr>
              <a:t>DES 2013-2018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200000"/>
              </a:lnSpc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Proyecto integral de la DES.</a:t>
            </a:r>
          </a:p>
        </p:txBody>
      </p:sp>
    </p:spTree>
    <p:extLst>
      <p:ext uri="{BB962C8B-B14F-4D97-AF65-F5344CB8AC3E}">
        <p14:creationId xmlns:p14="http://schemas.microsoft.com/office/powerpoint/2010/main" val="84690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1080005"/>
            <a:ext cx="9132849" cy="431606"/>
          </a:xfrm>
          <a:prstGeom prst="rect">
            <a:avLst/>
          </a:prstGeom>
        </p:spPr>
        <p:txBody>
          <a:bodyPr vert="horz" lIns="180000" tIns="0" rIns="91440" bIns="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b="1" dirty="0" smtClean="0">
                <a:latin typeface="Helvetica"/>
                <a:cs typeface="Helvetica"/>
                <a:hlinkClick r:id="rId3" action="ppaction://hlinkfile"/>
              </a:rPr>
              <a:t>Contenido</a:t>
            </a:r>
            <a:r>
              <a:rPr lang="es-ES" sz="2800" b="1" dirty="0" smtClean="0">
                <a:latin typeface="Helvetica"/>
                <a:cs typeface="Helvetica"/>
              </a:rPr>
              <a:t> del proyecto integral de la DES</a:t>
            </a:r>
            <a:endParaRPr lang="es-ES" sz="2800" b="1" dirty="0">
              <a:latin typeface="Helvetica"/>
              <a:cs typeface="Helvetica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26418" t="12233" r="7582" b="5039"/>
          <a:stretch/>
        </p:blipFill>
        <p:spPr>
          <a:xfrm>
            <a:off x="533401" y="1558471"/>
            <a:ext cx="7996436" cy="507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4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1080005"/>
            <a:ext cx="9132849" cy="431606"/>
          </a:xfrm>
          <a:prstGeom prst="rect">
            <a:avLst/>
          </a:prstGeom>
        </p:spPr>
        <p:txBody>
          <a:bodyPr vert="horz" lIns="180000" tIns="0" rIns="91440" bIns="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b="1" dirty="0" smtClean="0">
                <a:latin typeface="Helvetica"/>
                <a:cs typeface="Helvetica"/>
              </a:rPr>
              <a:t>Especificaciones para los OP del proyecto integral de la DES</a:t>
            </a:r>
            <a:endParaRPr lang="es-ES" sz="2800" b="1" dirty="0">
              <a:latin typeface="Helvetica"/>
              <a:cs typeface="Helvetica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0472" t="24071" r="16881" b="7272"/>
          <a:stretch/>
        </p:blipFill>
        <p:spPr>
          <a:xfrm>
            <a:off x="858601" y="1511610"/>
            <a:ext cx="7415645" cy="534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7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1080005"/>
            <a:ext cx="9132849" cy="431606"/>
          </a:xfrm>
          <a:prstGeom prst="rect">
            <a:avLst/>
          </a:prstGeom>
        </p:spPr>
        <p:txBody>
          <a:bodyPr vert="horz" lIns="180000" tIns="0" rIns="91440" bIns="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b="1" dirty="0" smtClean="0">
                <a:latin typeface="Helvetica"/>
                <a:cs typeface="Helvetica"/>
              </a:rPr>
              <a:t>Insumos para la elaboración</a:t>
            </a:r>
            <a:endParaRPr lang="es-ES" sz="2800" b="1" dirty="0">
              <a:latin typeface="Helvetica"/>
              <a:cs typeface="Helvetica"/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130628" y="1695452"/>
            <a:ext cx="8518616" cy="4640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18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s-MX" sz="2500" dirty="0" smtClean="0">
                <a:latin typeface="Arial"/>
                <a:cs typeface="Arial"/>
              </a:rPr>
              <a:t>Plan Rector de Desarrollo Institucional 2013-2017.</a:t>
            </a:r>
          </a:p>
          <a:p>
            <a:pPr algn="just">
              <a:spcBef>
                <a:spcPts val="600"/>
              </a:spcBef>
              <a:spcAft>
                <a:spcPts val="18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s-MX" sz="2500" dirty="0" smtClean="0">
                <a:latin typeface="Arial"/>
                <a:cs typeface="Arial"/>
              </a:rPr>
              <a:t>Resultados de la evaluación del PROFOCIE 2014-2015.</a:t>
            </a:r>
          </a:p>
          <a:p>
            <a:pPr algn="just">
              <a:spcBef>
                <a:spcPts val="600"/>
              </a:spcBef>
              <a:spcAft>
                <a:spcPts val="18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s-MX" sz="2500" dirty="0" smtClean="0">
                <a:latin typeface="Arial"/>
                <a:cs typeface="Arial"/>
              </a:rPr>
              <a:t>Resultados de la visita in-situ PROFOCIE 2014.</a:t>
            </a:r>
          </a:p>
          <a:p>
            <a:pPr algn="just">
              <a:spcBef>
                <a:spcPts val="600"/>
              </a:spcBef>
              <a:spcAft>
                <a:spcPts val="18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s-MX" sz="2500" dirty="0" smtClean="0">
                <a:latin typeface="Arial"/>
                <a:cs typeface="Arial"/>
              </a:rPr>
              <a:t>Programas de Fortalecimiento de las Dependencias de Educación Superior (</a:t>
            </a:r>
            <a:r>
              <a:rPr lang="es-MX" sz="2500" dirty="0" err="1" smtClean="0">
                <a:latin typeface="Arial"/>
                <a:cs typeface="Arial"/>
              </a:rPr>
              <a:t>ProDES</a:t>
            </a:r>
            <a:r>
              <a:rPr lang="es-MX" sz="2500" dirty="0" smtClean="0">
                <a:latin typeface="Arial"/>
                <a:cs typeface="Arial"/>
              </a:rPr>
              <a:t>).</a:t>
            </a:r>
          </a:p>
          <a:p>
            <a:pPr algn="just">
              <a:spcBef>
                <a:spcPts val="600"/>
              </a:spcBef>
              <a:spcAft>
                <a:spcPts val="18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s-MX" sz="2500" dirty="0" smtClean="0">
                <a:latin typeface="Arial"/>
                <a:cs typeface="Arial"/>
              </a:rPr>
              <a:t>Evolución de los principales indicadores de capacidad y competitividad académica.</a:t>
            </a:r>
          </a:p>
          <a:p>
            <a:pPr algn="just">
              <a:spcBef>
                <a:spcPts val="600"/>
              </a:spcBef>
              <a:spcAft>
                <a:spcPts val="18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s-MX" sz="2500" dirty="0" smtClean="0">
                <a:latin typeface="Arial"/>
                <a:cs typeface="Arial"/>
              </a:rPr>
              <a:t>Recomendaciones de CIEES y COPAES, y del Comité evaluador de los programas de posgrado en el PNPC.</a:t>
            </a:r>
          </a:p>
          <a:p>
            <a:pPr algn="just">
              <a:lnSpc>
                <a:spcPct val="150000"/>
              </a:lnSpc>
              <a:spcAft>
                <a:spcPts val="2400"/>
              </a:spcAft>
              <a:buSzPct val="80000"/>
              <a:buFont typeface="Arial"/>
              <a:buBlip>
                <a:blip r:embed="rId3"/>
              </a:buBlip>
            </a:pPr>
            <a:endParaRPr lang="es-MX" sz="2500" dirty="0" smtClean="0">
              <a:latin typeface="Arial"/>
              <a:cs typeface="Arial"/>
            </a:endParaRPr>
          </a:p>
          <a:p>
            <a:pPr algn="just">
              <a:lnSpc>
                <a:spcPct val="150000"/>
              </a:lnSpc>
              <a:spcAft>
                <a:spcPts val="2400"/>
              </a:spcAft>
            </a:pPr>
            <a:endParaRPr lang="es-MX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477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080005"/>
            <a:ext cx="9132849" cy="431606"/>
          </a:xfrm>
        </p:spPr>
        <p:txBody>
          <a:bodyPr lIns="180000" tIns="0" bIns="0">
            <a:noAutofit/>
          </a:bodyPr>
          <a:lstStyle/>
          <a:p>
            <a:r>
              <a:rPr lang="es-ES" sz="3200" b="1" spc="200" dirty="0" smtClean="0">
                <a:latin typeface="Helvetica"/>
                <a:cs typeface="Helvetica"/>
              </a:rPr>
              <a:t>Contenido</a:t>
            </a:r>
            <a:endParaRPr lang="es-ES" sz="3200" b="1" spc="200" dirty="0">
              <a:latin typeface="Helvetica"/>
              <a:cs typeface="Helvetica"/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171450" y="1679032"/>
            <a:ext cx="8818984" cy="46182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400"/>
              </a:spcBef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s-MX" sz="2500" dirty="0" smtClean="0">
                <a:latin typeface="Arial"/>
                <a:cs typeface="Arial"/>
              </a:rPr>
              <a:t>Objetivos de la reunión.</a:t>
            </a:r>
          </a:p>
          <a:p>
            <a:pPr algn="just">
              <a:spcBef>
                <a:spcPts val="400"/>
              </a:spcBef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s-MX" sz="2500" dirty="0" smtClean="0">
                <a:latin typeface="Arial"/>
                <a:cs typeface="Arial"/>
              </a:rPr>
              <a:t>Guía PFCE 2016-2017</a:t>
            </a:r>
          </a:p>
          <a:p>
            <a:pPr lvl="1" algn="just">
              <a:spcBef>
                <a:spcPts val="40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Ø"/>
            </a:pPr>
            <a:r>
              <a:rPr lang="es-MX" sz="2100" dirty="0" smtClean="0">
                <a:latin typeface="Arial"/>
                <a:cs typeface="Arial"/>
              </a:rPr>
              <a:t>Énfasis.</a:t>
            </a:r>
          </a:p>
          <a:p>
            <a:pPr lvl="1" algn="just">
              <a:spcBef>
                <a:spcPts val="40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Ø"/>
            </a:pPr>
            <a:r>
              <a:rPr lang="es-MX" sz="2100" dirty="0" smtClean="0">
                <a:latin typeface="Arial"/>
                <a:cs typeface="Arial"/>
              </a:rPr>
              <a:t>Criterios de la DGESU para asignar recursos.</a:t>
            </a:r>
          </a:p>
          <a:p>
            <a:pPr lvl="1" algn="just">
              <a:spcBef>
                <a:spcPts val="40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Ø"/>
            </a:pPr>
            <a:r>
              <a:rPr lang="es-MX" sz="2100" dirty="0" smtClean="0">
                <a:latin typeface="Arial"/>
                <a:cs typeface="Arial"/>
              </a:rPr>
              <a:t>Conceptos que no apoya.</a:t>
            </a:r>
          </a:p>
          <a:p>
            <a:pPr lvl="1" algn="just">
              <a:spcBef>
                <a:spcPts val="40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Ø"/>
            </a:pPr>
            <a:r>
              <a:rPr lang="es-MX" sz="2100" dirty="0" smtClean="0">
                <a:latin typeface="Arial"/>
                <a:cs typeface="Arial"/>
              </a:rPr>
              <a:t>Proyectos integrales de la DES.</a:t>
            </a:r>
          </a:p>
          <a:p>
            <a:pPr lvl="1" algn="just">
              <a:spcBef>
                <a:spcPts val="40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Ø"/>
            </a:pPr>
            <a:r>
              <a:rPr lang="es-MX" sz="2100" dirty="0" smtClean="0">
                <a:latin typeface="Arial"/>
                <a:cs typeface="Arial"/>
              </a:rPr>
              <a:t>Formatos para la DES.</a:t>
            </a:r>
          </a:p>
          <a:p>
            <a:pPr algn="just">
              <a:spcBef>
                <a:spcPts val="400"/>
              </a:spcBef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s-MX" sz="2500" dirty="0" smtClean="0">
                <a:latin typeface="Arial"/>
                <a:cs typeface="Arial"/>
              </a:rPr>
              <a:t>Insumos para la elaboración.</a:t>
            </a:r>
          </a:p>
          <a:p>
            <a:pPr algn="just">
              <a:spcBef>
                <a:spcPts val="400"/>
              </a:spcBef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s-MX" sz="2500" dirty="0" smtClean="0">
                <a:latin typeface="Arial"/>
                <a:cs typeface="Arial"/>
              </a:rPr>
              <a:t>Cronograma de trabajo.</a:t>
            </a:r>
          </a:p>
          <a:p>
            <a:pPr algn="just">
              <a:spcBef>
                <a:spcPts val="400"/>
              </a:spcBef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s-MX" sz="2500" dirty="0" smtClean="0">
                <a:latin typeface="Arial"/>
                <a:cs typeface="Arial"/>
              </a:rPr>
              <a:t>Equipos de trabajo.</a:t>
            </a:r>
          </a:p>
          <a:p>
            <a:pPr algn="just">
              <a:spcBef>
                <a:spcPts val="400"/>
              </a:spcBef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s-MX" sz="2500" dirty="0" smtClean="0">
                <a:latin typeface="Arial"/>
                <a:cs typeface="Arial"/>
              </a:rPr>
              <a:t>Recomendaciones.</a:t>
            </a:r>
          </a:p>
        </p:txBody>
      </p:sp>
    </p:spTree>
    <p:extLst>
      <p:ext uri="{BB962C8B-B14F-4D97-AF65-F5344CB8AC3E}">
        <p14:creationId xmlns:p14="http://schemas.microsoft.com/office/powerpoint/2010/main" val="367494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1080005"/>
            <a:ext cx="9132849" cy="431606"/>
          </a:xfrm>
          <a:prstGeom prst="rect">
            <a:avLst/>
          </a:prstGeom>
        </p:spPr>
        <p:txBody>
          <a:bodyPr vert="horz" lIns="180000" tIns="0" rIns="91440" bIns="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b="1" dirty="0" smtClean="0">
                <a:latin typeface="Helvetica"/>
                <a:cs typeface="Helvetica"/>
              </a:rPr>
              <a:t>Cronograma</a:t>
            </a:r>
            <a:endParaRPr lang="es-ES" sz="2800" b="1" dirty="0">
              <a:latin typeface="Helvetica"/>
              <a:cs typeface="Helvetica"/>
            </a:endParaRPr>
          </a:p>
        </p:txBody>
      </p:sp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4930710"/>
              </p:ext>
            </p:extLst>
          </p:nvPr>
        </p:nvGraphicFramePr>
        <p:xfrm>
          <a:off x="433404" y="1737805"/>
          <a:ext cx="8000125" cy="4766079"/>
        </p:xfrm>
        <a:graphic>
          <a:graphicData uri="http://schemas.openxmlformats.org/drawingml/2006/table">
            <a:tbl>
              <a:tblPr firstRow="1">
                <a:tableStyleId>{0505E3EF-67EA-436B-97B2-0124C06EBD24}</a:tableStyleId>
              </a:tblPr>
              <a:tblGrid>
                <a:gridCol w="5077047"/>
                <a:gridCol w="684536"/>
                <a:gridCol w="643343"/>
                <a:gridCol w="756101"/>
                <a:gridCol w="839098"/>
              </a:tblGrid>
              <a:tr h="0">
                <a:tc rowSpan="2"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Actividad</a:t>
                      </a:r>
                      <a:endParaRPr lang="es-MX" sz="14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Enero</a:t>
                      </a:r>
                      <a:endParaRPr lang="es-MX" sz="14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19" marB="45719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841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chemeClr val="bg1"/>
                          </a:solidFill>
                        </a:rPr>
                        <a:t>Febrero</a:t>
                      </a:r>
                      <a:endParaRPr lang="es-MX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19" marB="45719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4" marB="45724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239079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18-22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25-29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2-5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8-12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161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Recepción de la Guía PFCE 2016-2017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112" charset="-128"/>
                        <a:cs typeface="Arial"/>
                      </a:endParaRPr>
                    </a:p>
                  </a:txBody>
                  <a:tcPr marL="91438" marR="91438" marT="45713" marB="45713" anchor="ctr" horzOverflow="overflow">
                    <a:lnL w="12700" cmpd="sng">
                      <a:noFill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u="none" strike="noStrike" kern="1200" cap="none" spc="-3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Elaboración de materiales, estructura y contenido del PFCE</a:t>
                      </a:r>
                      <a:endParaRPr kumimoji="0" lang="es-ES" sz="1400" b="0" i="0" u="none" strike="noStrike" kern="1200" cap="none" spc="-3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112" charset="-128"/>
                        <a:cs typeface="Arial"/>
                      </a:endParaRPr>
                    </a:p>
                  </a:txBody>
                  <a:tcPr marL="91438" marR="91438" marT="45713" marB="45713" anchor="ctr" horzOverflow="overflow">
                    <a:lnL w="12700" cmpd="sng">
                      <a:noFill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5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Reuniones  con las DES y la gestión institucional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112" charset="-128"/>
                        <a:cs typeface="Arial"/>
                      </a:endParaRPr>
                    </a:p>
                  </a:txBody>
                  <a:tcPr marL="91438" marR="91438" marT="45713" marB="45713" anchor="ctr" horzOverflow="overflow">
                    <a:lnL w="12700" cmpd="sng">
                      <a:noFill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25-26</a:t>
                      </a:r>
                      <a:endParaRPr lang="es-MX" sz="14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7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u="none" strike="noStrike" kern="1200" cap="none" spc="-4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Elaboración y entrega a la </a:t>
                      </a:r>
                      <a:r>
                        <a:rPr kumimoji="0" lang="es-ES" sz="1400" u="none" strike="noStrike" kern="1200" cap="none" spc="-4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SPyDI</a:t>
                      </a:r>
                      <a:r>
                        <a:rPr kumimoji="0" lang="es-ES" sz="1400" u="none" strike="noStrike" kern="1200" cap="none" spc="-4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de los formatos: </a:t>
                      </a:r>
                      <a:r>
                        <a:rPr kumimoji="0" lang="es-ES" sz="1400" b="1" u="none" strike="noStrike" kern="1200" cap="none" spc="-4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Solicitud de plazas de PTC, fortalezas y problemas de las DES, Indicadores de resultado de las DES y valores de los indicadores de la DES 2013-2018</a:t>
                      </a:r>
                      <a:endParaRPr kumimoji="0" lang="es-ES" sz="1400" b="0" i="0" u="none" strike="noStrike" kern="1200" cap="none" spc="-4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112" charset="-128"/>
                        <a:cs typeface="Arial"/>
                      </a:endParaRPr>
                    </a:p>
                  </a:txBody>
                  <a:tcPr marL="91438" marR="91438" marT="45713" marB="45713" anchor="ctr" horzOverflow="overflow">
                    <a:lnL w="12700" cmpd="sng">
                      <a:noFill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lang="es-MX" sz="14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Realimentación por parte de la </a:t>
                      </a:r>
                      <a:r>
                        <a:rPr kumimoji="0" lang="es-ES" sz="14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SPyDI</a:t>
                      </a:r>
                      <a:r>
                        <a:rPr kumimoji="0" lang="es-E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e incorporación de observaciones por parte de la DES</a:t>
                      </a:r>
                      <a:endParaRPr kumimoji="0" lang="es-E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112" charset="-128"/>
                        <a:cs typeface="Arial"/>
                      </a:endParaRPr>
                    </a:p>
                  </a:txBody>
                  <a:tcPr marL="91438" marR="91438" marT="45721" marB="45721" anchor="ctr" horzOverflow="overflow">
                    <a:lnL w="12700" cmpd="sng">
                      <a:noFill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27" marB="45727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27" marB="45727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3-4</a:t>
                      </a:r>
                      <a:endParaRPr lang="es-MX" sz="14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1438" marR="91438" marT="45721" marB="45721" anchor="ctr" horzOverflow="overflow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1438" marR="91438" marT="45721" marB="45721" anchor="ctr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66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112" charset="-128"/>
                          <a:cs typeface="Arial"/>
                        </a:rPr>
                        <a:t>Elaboración y entrega a la </a:t>
                      </a:r>
                      <a:r>
                        <a:rPr kumimoji="0" lang="es-ES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112" charset="-128"/>
                          <a:cs typeface="Arial"/>
                        </a:rPr>
                        <a:t>SPyDI</a:t>
                      </a:r>
                      <a:r>
                        <a:rPr kumimoji="0" lang="es-E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112" charset="-128"/>
                          <a:cs typeface="Arial"/>
                        </a:rPr>
                        <a:t> del proyecto de la DES</a:t>
                      </a:r>
                    </a:p>
                  </a:txBody>
                  <a:tcPr marL="91438" marR="91438" marT="45713" marB="45713" anchor="ctr" horzOverflow="overflow">
                    <a:lnL w="12700" cmpd="sng">
                      <a:noFill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8</a:t>
                      </a: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0639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Realimentación por parte de la </a:t>
                      </a:r>
                      <a:r>
                        <a:rPr kumimoji="0" lang="es-ES" sz="14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SPyDI</a:t>
                      </a:r>
                      <a:r>
                        <a:rPr kumimoji="0" lang="es-E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e incorporación de observaciones por parte de la DES</a:t>
                      </a:r>
                      <a:endParaRPr kumimoji="0" lang="es-E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112" charset="-128"/>
                        <a:cs typeface="Arial"/>
                      </a:endParaRPr>
                    </a:p>
                  </a:txBody>
                  <a:tcPr marL="91438" marR="91438" marT="45713" marB="45713" anchor="ctr" horzOverflow="overflow">
                    <a:lnL w="12700" cmpd="sng">
                      <a:noFill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9-10</a:t>
                      </a:r>
                      <a:endParaRPr lang="es-MX" sz="14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BD97"/>
                    </a:solidFill>
                  </a:tcPr>
                </a:tc>
              </a:tr>
              <a:tr h="5063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112" charset="-128"/>
                          <a:cs typeface="Arial"/>
                        </a:rPr>
                        <a:t>Entrega final a la </a:t>
                      </a:r>
                      <a:r>
                        <a:rPr kumimoji="0" lang="es-ES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112" charset="-128"/>
                          <a:cs typeface="Arial"/>
                        </a:rPr>
                        <a:t>SPyDI</a:t>
                      </a:r>
                      <a:endParaRPr kumimoji="0" lang="es-E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112" charset="-128"/>
                        <a:cs typeface="Arial"/>
                      </a:endParaRPr>
                    </a:p>
                  </a:txBody>
                  <a:tcPr marL="91438" marR="91438" marT="45713" marB="45713" anchor="ctr" horzOverflow="overflow">
                    <a:lnL w="12700" cmpd="sng">
                      <a:noFill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lang="es-MX" sz="14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BD97"/>
                    </a:solidFill>
                  </a:tcPr>
                </a:tc>
              </a:tr>
              <a:tr h="35655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112" charset="-128"/>
                          <a:cs typeface="Arial"/>
                        </a:rPr>
                        <a:t>Incorporación de la información al sistema de la DGESU</a:t>
                      </a:r>
                    </a:p>
                  </a:txBody>
                  <a:tcPr marL="91438" marR="91438" marT="45713" marB="45713" anchor="ctr" horzOverflow="overflow">
                    <a:lnL w="12700" cmpd="sng">
                      <a:noFill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11-12</a:t>
                      </a:r>
                      <a:endParaRPr lang="es-MX" sz="14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BD9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42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1080005"/>
            <a:ext cx="9132849" cy="431606"/>
          </a:xfrm>
          <a:prstGeom prst="rect">
            <a:avLst/>
          </a:prstGeom>
        </p:spPr>
        <p:txBody>
          <a:bodyPr vert="horz" lIns="180000" tIns="0" rIns="91440" bIns="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b="1" dirty="0" smtClean="0">
                <a:latin typeface="Helvetica"/>
                <a:cs typeface="Helvetica"/>
              </a:rPr>
              <a:t>Equipos de trabajo</a:t>
            </a:r>
            <a:endParaRPr lang="es-ES" sz="2800" b="1" dirty="0">
              <a:latin typeface="Helvetica"/>
              <a:cs typeface="Helvetica"/>
            </a:endParaRPr>
          </a:p>
        </p:txBody>
      </p:sp>
      <p:graphicFrame>
        <p:nvGraphicFramePr>
          <p:cNvPr id="5" name="1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1528465"/>
              </p:ext>
            </p:extLst>
          </p:nvPr>
        </p:nvGraphicFramePr>
        <p:xfrm>
          <a:off x="260902" y="1691732"/>
          <a:ext cx="8611044" cy="4358324"/>
        </p:xfrm>
        <a:graphic>
          <a:graphicData uri="http://schemas.openxmlformats.org/drawingml/2006/table">
            <a:tbl>
              <a:tblPr firstRow="1" bandCol="1">
                <a:tableStyleId>{F5AB1C69-6EDB-4FF4-983F-18BD219EF322}</a:tableStyleId>
              </a:tblPr>
              <a:tblGrid>
                <a:gridCol w="1643744"/>
                <a:gridCol w="2288974"/>
                <a:gridCol w="2102773"/>
                <a:gridCol w="2575553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1" marB="45701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Apoyo de la </a:t>
                      </a:r>
                      <a:r>
                        <a:rPr lang="es-MX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SPyDI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1" marB="45701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1" marB="45701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Apoyo de la </a:t>
                      </a:r>
                      <a:r>
                        <a:rPr lang="es-MX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SPyDI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1" marB="45701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Ciencias Naturales y Exactas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1" marB="4570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Lic. Bárbara Berdeja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bdberdejah@uaemex.mx</a:t>
                      </a:r>
                      <a:endParaRPr kumimoji="0" lang="es-MX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1" marB="45701" anchor="ctr"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Atlacomulco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6" marR="91456" marT="45695" marB="45695" anchor="ctr"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Lic. Araceli Díaz Jiménez</a:t>
                      </a:r>
                    </a:p>
                    <a:p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adiazj@uaemex.mx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6" marR="91456" marT="45695" marB="45695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Arquitectura, Diseño y Arte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1" marB="4570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Lic. Martha Irma Martínez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mimartinezh@uaemex.mx</a:t>
                      </a:r>
                      <a:endParaRPr kumimoji="0" lang="es-MX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1" marB="45701" anchor="ctr"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 del Estado de México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6" marR="91456" marT="45695" marB="4569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Lic. Fabiola Armeaga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fbarmeaga@uaemex.mx</a:t>
                      </a:r>
                      <a:endParaRPr lang="es-MX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6" marR="91456" marT="45695" marB="45695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Ciencias</a:t>
                      </a:r>
                      <a:r>
                        <a:rPr lang="es-MX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la Educación y Humanidades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1" marB="4570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Lic. Luis Guillermo Medrano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7"/>
                        </a:rPr>
                        <a:t>lgmedranoc@uaemex.mx</a:t>
                      </a:r>
                      <a:endParaRPr kumimoji="0" lang="es-MX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1" marB="45701" anchor="ctr"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Oriente del Estado de México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6" marR="91456" marT="45695" marB="45695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Lic. Fabiola Armeaga</a:t>
                      </a:r>
                      <a:endParaRPr lang="es-MX" sz="14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6" marR="91456" marT="45695" marB="45695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Ciencias de la Salud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1" marB="4570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Lic. Bárbara Berdeja</a:t>
                      </a:r>
                    </a:p>
                  </a:txBody>
                  <a:tcPr marL="91438" marR="91438" marT="45701" marB="45701" anchor="ctr"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Valle de México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6" marR="91456" marT="45695" marB="4569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Lic. Bárbara Berdeja</a:t>
                      </a:r>
                    </a:p>
                  </a:txBody>
                  <a:tcPr marL="91456" marR="91456" marT="45695" marB="45695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Ciencias Agropecuarias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1" marB="4570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Mtra. Ana Lorena Maya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almayag@uaemex.mx</a:t>
                      </a:r>
                      <a:endParaRPr kumimoji="0" lang="es-MX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1" marB="45701" anchor="ctr"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Ciencias Económico-Administrativas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6" marR="91456" marT="45695" marB="4569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Lic. Araceli Díaz Jiménez</a:t>
                      </a:r>
                      <a:endParaRPr lang="es-MX" sz="14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6" marR="91456" marT="45695" marB="45695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Ingeniería y Tecnología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1" marB="4570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Lic. Luis Guillermo Medrano</a:t>
                      </a:r>
                      <a:endParaRPr kumimoji="0" lang="es-MX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ヒラギノ角ゴ Pro W3" pitchFamily="-65" charset="-128"/>
                        <a:cs typeface="Arial" panose="020B0604020202020204" pitchFamily="34" charset="0"/>
                      </a:endParaRPr>
                    </a:p>
                  </a:txBody>
                  <a:tcPr marL="91438" marR="91438" marT="45701" marB="45701" anchor="ctr"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Noreste del Estado de México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6" marR="91456" marT="45695" marB="4569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Lic. Bárbara Berdeja</a:t>
                      </a:r>
                    </a:p>
                  </a:txBody>
                  <a:tcPr marL="91456" marR="91456" marT="45695" marB="45695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Ciencias Sociales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6" marR="91456" marT="45695" marB="4569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Mtra. Ana Lorena Maya</a:t>
                      </a:r>
                    </a:p>
                  </a:txBody>
                  <a:tcPr marL="91456" marR="91456" marT="45695" marB="45695" anchor="ctr"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PFCE Institucional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6" marR="91456" marT="45695" marB="4569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Mtra. Lidia Santana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Lic. Bárbara Berdeja</a:t>
                      </a:r>
                    </a:p>
                  </a:txBody>
                  <a:tcPr marL="91456" marR="91456" marT="45695" marB="4569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29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1080005"/>
            <a:ext cx="9132849" cy="431606"/>
          </a:xfrm>
          <a:prstGeom prst="rect">
            <a:avLst/>
          </a:prstGeom>
        </p:spPr>
        <p:txBody>
          <a:bodyPr vert="horz" lIns="180000" tIns="0" rIns="91440" bIns="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b="1" dirty="0" smtClean="0">
                <a:latin typeface="Helvetica"/>
                <a:cs typeface="Helvetica"/>
              </a:rPr>
              <a:t>Recomendaciones</a:t>
            </a:r>
            <a:endParaRPr lang="es-ES" sz="2800" b="1" dirty="0">
              <a:latin typeface="Helvetica"/>
              <a:cs typeface="Helvetica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06830" y="1691236"/>
            <a:ext cx="877388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400"/>
              </a:spcBef>
              <a:spcAft>
                <a:spcPts val="8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s-MX" sz="2500" dirty="0">
                <a:latin typeface="Arial"/>
                <a:cs typeface="Arial"/>
              </a:rPr>
              <a:t>Entregar los documentos en los tiempos establecidos.</a:t>
            </a:r>
          </a:p>
          <a:p>
            <a:pPr marL="342900" indent="-342900" algn="just">
              <a:spcBef>
                <a:spcPts val="400"/>
              </a:spcBef>
              <a:spcAft>
                <a:spcPts val="8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s-MX" sz="2500" dirty="0">
                <a:latin typeface="Arial"/>
                <a:cs typeface="Arial"/>
              </a:rPr>
              <a:t>En los proyectos por lo menos 60% de los recursos debe programarse en equipo. Evitar duplicar solicitudes.</a:t>
            </a:r>
          </a:p>
          <a:p>
            <a:pPr marL="342900" indent="-342900" algn="just">
              <a:spcBef>
                <a:spcPts val="400"/>
              </a:spcBef>
              <a:spcAft>
                <a:spcPts val="8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s-MX" sz="2500" dirty="0">
                <a:latin typeface="Arial"/>
                <a:cs typeface="Arial"/>
              </a:rPr>
              <a:t>Cuidar que los apoyos que se solicitan para servicios sean congruentes con los compromisos asumidos</a:t>
            </a:r>
          </a:p>
          <a:p>
            <a:pPr marL="342900" indent="-342900" algn="just">
              <a:spcBef>
                <a:spcPts val="400"/>
              </a:spcBef>
              <a:spcAft>
                <a:spcPts val="8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s-MX" sz="2500" dirty="0">
                <a:latin typeface="Arial"/>
                <a:cs typeface="Arial"/>
              </a:rPr>
              <a:t>Justificar ampliamente cada uno de los recursos solicitados.</a:t>
            </a:r>
          </a:p>
          <a:p>
            <a:pPr marL="342900" indent="-342900" algn="just">
              <a:spcBef>
                <a:spcPts val="400"/>
              </a:spcBef>
              <a:spcAft>
                <a:spcPts val="8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s-MX" sz="2500" dirty="0">
                <a:latin typeface="Arial"/>
                <a:cs typeface="Arial"/>
              </a:rPr>
              <a:t>El proyecto que se presente debe ser congruente con los problemas detectados y aprovechando las fortalezas de la DES.</a:t>
            </a:r>
          </a:p>
        </p:txBody>
      </p:sp>
    </p:spTree>
    <p:extLst>
      <p:ext uri="{BB962C8B-B14F-4D97-AF65-F5344CB8AC3E}">
        <p14:creationId xmlns:p14="http://schemas.microsoft.com/office/powerpoint/2010/main" val="100243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699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1334005"/>
            <a:ext cx="9132849" cy="431606"/>
          </a:xfrm>
          <a:prstGeom prst="rect">
            <a:avLst/>
          </a:prstGeom>
        </p:spPr>
        <p:txBody>
          <a:bodyPr vert="horz" lIns="180000" tIns="0" rIns="91440" bIns="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 spc="200" dirty="0" smtClean="0">
                <a:latin typeface="Helvetica"/>
                <a:cs typeface="Helvetica"/>
              </a:rPr>
              <a:t>Objetivos de la reunión</a:t>
            </a:r>
            <a:endParaRPr lang="es-ES" sz="3200" b="1" dirty="0">
              <a:latin typeface="Helvetica"/>
              <a:cs typeface="Helvetica"/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544285" y="1982767"/>
            <a:ext cx="7638143" cy="31552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s-MX" sz="2500" dirty="0" smtClean="0">
                <a:latin typeface="Arial"/>
                <a:cs typeface="Arial"/>
              </a:rPr>
              <a:t>Mostrar los principales lineamientos de la Guía para la formulación del PFCE 2016-2017.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s-MX" sz="2500" dirty="0" smtClean="0">
                <a:latin typeface="Arial"/>
                <a:cs typeface="Arial"/>
              </a:rPr>
              <a:t>Dar a conocer el cronograma de trabajo.</a:t>
            </a:r>
            <a:endParaRPr lang="es-MX" sz="2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863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1334005"/>
            <a:ext cx="9132849" cy="431606"/>
          </a:xfrm>
          <a:prstGeom prst="rect">
            <a:avLst/>
          </a:prstGeom>
        </p:spPr>
        <p:txBody>
          <a:bodyPr vert="horz" lIns="180000" tIns="0" rIns="91440" bIns="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 spc="200" dirty="0" smtClean="0">
                <a:latin typeface="Helvetica"/>
                <a:cs typeface="Helvetica"/>
              </a:rPr>
              <a:t>Guía PFCE 2016-2017. Énfasis</a:t>
            </a:r>
            <a:endParaRPr lang="es-ES" sz="3200" b="1" dirty="0">
              <a:latin typeface="Helvetica"/>
              <a:cs typeface="Helvetica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171450" y="1835967"/>
            <a:ext cx="8817610" cy="46346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MX" sz="2200" b="1" smtClean="0">
                <a:latin typeface="Arial" pitchFamily="34" charset="0"/>
                <a:cs typeface="Arial" pitchFamily="34" charset="0"/>
              </a:rPr>
              <a:t>Cobertura con equidad</a:t>
            </a:r>
            <a:r>
              <a:rPr lang="es-MX" sz="2200" smtClean="0">
                <a:latin typeface="Arial" pitchFamily="34" charset="0"/>
                <a:cs typeface="Arial" pitchFamily="34" charset="0"/>
              </a:rPr>
              <a:t>. La oportunidad de acceder a la educación superior representa una evidente causa de inequidad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MX" sz="2200" b="1" smtClean="0">
                <a:latin typeface="Arial" pitchFamily="34" charset="0"/>
                <a:cs typeface="Arial" pitchFamily="34" charset="0"/>
              </a:rPr>
              <a:t>Programas de estudio flexibles e integrales. </a:t>
            </a:r>
            <a:r>
              <a:rPr lang="es-MX" sz="2200" smtClean="0">
                <a:latin typeface="Arial" pitchFamily="34" charset="0"/>
                <a:cs typeface="Arial" pitchFamily="34" charset="0"/>
              </a:rPr>
              <a:t>Una de las principales razones por las que los jóvenes abandonan o no ingresan a la educación superior es porque las enseñanzas en ella no responden al contexto actual.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MX" sz="2200" b="1" smtClean="0">
                <a:latin typeface="Arial" pitchFamily="34" charset="0"/>
                <a:cs typeface="Arial" pitchFamily="34" charset="0"/>
              </a:rPr>
              <a:t>Enseñanzas pertinentes y en contextos reales. </a:t>
            </a:r>
            <a:r>
              <a:rPr lang="es-MX" sz="2200" smtClean="0">
                <a:latin typeface="Arial" pitchFamily="34" charset="0"/>
                <a:cs typeface="Arial" pitchFamily="34" charset="0"/>
              </a:rPr>
              <a:t>Una de las causas frecuentes para el abandono de los estudios es la poca relación entre, las enseñanzas impartidas y los aprendizajes esperados con, los contextos reales y las oportunidades y necesidades laborales.</a:t>
            </a:r>
            <a:endParaRPr lang="es-MX" sz="2500" smtClean="0">
              <a:latin typeface="Arial"/>
              <a:cs typeface="Arial"/>
            </a:endParaRPr>
          </a:p>
          <a:p>
            <a:pPr algn="just">
              <a:lnSpc>
                <a:spcPct val="150000"/>
              </a:lnSpc>
              <a:spcAft>
                <a:spcPts val="2400"/>
              </a:spcAft>
            </a:pPr>
            <a:endParaRPr lang="es-MX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208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212651" y="1298873"/>
            <a:ext cx="8461985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MX" sz="2200" b="1" dirty="0">
                <a:latin typeface="Arial" pitchFamily="34" charset="0"/>
                <a:cs typeface="Arial" pitchFamily="34" charset="0"/>
              </a:rPr>
              <a:t>Tecnologías de la información y comunicación. </a:t>
            </a:r>
            <a:r>
              <a:rPr lang="es-MX" sz="2200" dirty="0">
                <a:latin typeface="Arial" pitchFamily="34" charset="0"/>
                <a:cs typeface="Arial" pitchFamily="34" charset="0"/>
              </a:rPr>
              <a:t>Su potencial para mejorar las enseñanzas y acelerar los aprendizajes es muy grande y sin embargo su penetración en la educación superior mexicana está apenas empezando, su uso es muy </a:t>
            </a:r>
            <a:r>
              <a:rPr lang="es-MX" sz="2200" dirty="0" smtClean="0">
                <a:latin typeface="Arial" pitchFamily="34" charset="0"/>
                <a:cs typeface="Arial" pitchFamily="34" charset="0"/>
              </a:rPr>
              <a:t>desigual.</a:t>
            </a:r>
            <a:endParaRPr lang="es-MX" sz="22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MX" sz="2200" b="1" dirty="0" smtClean="0">
                <a:latin typeface="Arial" pitchFamily="34" charset="0"/>
                <a:cs typeface="Arial" pitchFamily="34" charset="0"/>
              </a:rPr>
              <a:t>Internacionalización</a:t>
            </a:r>
            <a:r>
              <a:rPr lang="es-MX" sz="22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s-MX" sz="2200" dirty="0" smtClean="0">
                <a:latin typeface="Arial" pitchFamily="34" charset="0"/>
                <a:cs typeface="Arial" pitchFamily="34" charset="0"/>
              </a:rPr>
              <a:t>Es </a:t>
            </a:r>
            <a:r>
              <a:rPr lang="es-MX" sz="2200" dirty="0">
                <a:latin typeface="Arial" pitchFamily="34" charset="0"/>
                <a:cs typeface="Arial" pitchFamily="34" charset="0"/>
              </a:rPr>
              <a:t>un factor que contribuye a elevar la calidad de las instituciones y sistemas.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MX" sz="2200" b="1" dirty="0" smtClean="0">
                <a:latin typeface="Arial" pitchFamily="34" charset="0"/>
                <a:cs typeface="Arial" pitchFamily="34" charset="0"/>
              </a:rPr>
              <a:t>Vinculación.</a:t>
            </a:r>
            <a:r>
              <a:rPr lang="es-MX" sz="2200" dirty="0">
                <a:latin typeface="Arial" pitchFamily="34" charset="0"/>
                <a:cs typeface="Arial" pitchFamily="34" charset="0"/>
              </a:rPr>
              <a:t> Las acciones de vinculación son estratégicas por contribuir a la formación integral del estudiante, al incremento de las condiciones de empleabilidad y capacidad emprendedora, a la pertinencia social de la </a:t>
            </a:r>
            <a:r>
              <a:rPr lang="es-MX" sz="2200" dirty="0" smtClean="0">
                <a:latin typeface="Arial" pitchFamily="34" charset="0"/>
                <a:cs typeface="Arial" pitchFamily="34" charset="0"/>
              </a:rPr>
              <a:t>ES y </a:t>
            </a:r>
            <a:r>
              <a:rPr lang="es-MX" sz="2200" dirty="0">
                <a:latin typeface="Arial" pitchFamily="34" charset="0"/>
                <a:cs typeface="Arial" pitchFamily="34" charset="0"/>
              </a:rPr>
              <a:t>en la obtención de mayores ingresos propios para las </a:t>
            </a:r>
            <a:r>
              <a:rPr lang="es-MX" sz="2200" dirty="0" smtClean="0">
                <a:latin typeface="Arial" pitchFamily="34" charset="0"/>
                <a:cs typeface="Arial" pitchFamily="34" charset="0"/>
              </a:rPr>
              <a:t>IES, </a:t>
            </a:r>
            <a:r>
              <a:rPr lang="es-MX" sz="2200" dirty="0">
                <a:latin typeface="Arial" pitchFamily="34" charset="0"/>
                <a:cs typeface="Arial" pitchFamily="34" charset="0"/>
              </a:rPr>
              <a:t>a la vez que al desarrollo social y económico.</a:t>
            </a:r>
            <a:endParaRPr lang="es-MX" sz="2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98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Rectángulo"/>
          <p:cNvSpPr/>
          <p:nvPr/>
        </p:nvSpPr>
        <p:spPr>
          <a:xfrm>
            <a:off x="350873" y="1579949"/>
            <a:ext cx="8248933" cy="4750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7"/>
            </a:pPr>
            <a:r>
              <a:rPr lang="es-MX" sz="2200" b="1" dirty="0" err="1">
                <a:latin typeface="Arial" pitchFamily="34" charset="0"/>
                <a:cs typeface="Arial" pitchFamily="34" charset="0"/>
              </a:rPr>
              <a:t>Transversalización</a:t>
            </a:r>
            <a:r>
              <a:rPr lang="es-MX" sz="2200" b="1" dirty="0">
                <a:latin typeface="Arial" pitchFamily="34" charset="0"/>
                <a:cs typeface="Arial" pitchFamily="34" charset="0"/>
              </a:rPr>
              <a:t> de la igualdad de </a:t>
            </a:r>
            <a:r>
              <a:rPr lang="es-MX" sz="2200" b="1" dirty="0" smtClean="0">
                <a:latin typeface="Arial" pitchFamily="34" charset="0"/>
                <a:cs typeface="Arial" pitchFamily="34" charset="0"/>
              </a:rPr>
              <a:t>género. </a:t>
            </a:r>
            <a:r>
              <a:rPr lang="es-MX" sz="2200" dirty="0">
                <a:latin typeface="Arial" pitchFamily="34" charset="0"/>
                <a:cs typeface="Arial" pitchFamily="34" charset="0"/>
              </a:rPr>
              <a:t>Las instituciones educativas actúan de manera directa en la construcción de una cultura que potencialmente puede cambiar o perpetuar formas de pensamiento y acción social para mantenerlas jerarquizadas o para incidir en su transformación, permitiendo de esta forma reorientar los mecanismos que trasmiten los valores y concepciones acerca de las mujeres y los hombres.</a:t>
            </a:r>
          </a:p>
          <a:p>
            <a:pPr marL="457200" indent="-457200" algn="just">
              <a:spcBef>
                <a:spcPts val="1400"/>
              </a:spcBef>
              <a:spcAft>
                <a:spcPts val="1400"/>
              </a:spcAft>
              <a:buFont typeface="+mj-lt"/>
              <a:buAutoNum type="arabicPeriod" startAt="7"/>
            </a:pPr>
            <a:r>
              <a:rPr lang="es-MX" sz="2200" b="1" dirty="0">
                <a:latin typeface="Arial" pitchFamily="34" charset="0"/>
                <a:cs typeface="Arial" pitchFamily="34" charset="0"/>
              </a:rPr>
              <a:t>Rendición de </a:t>
            </a:r>
            <a:r>
              <a:rPr lang="es-MX" sz="2200" b="1" dirty="0" smtClean="0">
                <a:latin typeface="Arial" pitchFamily="34" charset="0"/>
                <a:cs typeface="Arial" pitchFamily="34" charset="0"/>
              </a:rPr>
              <a:t>cuentas. </a:t>
            </a:r>
            <a:r>
              <a:rPr lang="es-MX" sz="2200" dirty="0" smtClean="0">
                <a:latin typeface="Arial" pitchFamily="34" charset="0"/>
                <a:cs typeface="Arial" pitchFamily="34" charset="0"/>
              </a:rPr>
              <a:t>Continuar </a:t>
            </a:r>
            <a:r>
              <a:rPr lang="es-MX" sz="2200" dirty="0">
                <a:latin typeface="Arial" pitchFamily="34" charset="0"/>
                <a:cs typeface="Arial" pitchFamily="34" charset="0"/>
              </a:rPr>
              <a:t>con el fortalecimiento o establecimiento de mecanismos institucionales que informen el cumplimiento de compromisos sociales, la transparencia y el manejo adecuado de los recursos asignados a la </a:t>
            </a:r>
            <a:r>
              <a:rPr lang="es-MX" sz="2200" dirty="0" smtClean="0">
                <a:latin typeface="Arial" pitchFamily="34" charset="0"/>
                <a:cs typeface="Arial" pitchFamily="34" charset="0"/>
              </a:rPr>
              <a:t>institución.</a:t>
            </a:r>
          </a:p>
        </p:txBody>
      </p:sp>
    </p:spTree>
    <p:extLst>
      <p:ext uri="{BB962C8B-B14F-4D97-AF65-F5344CB8AC3E}">
        <p14:creationId xmlns:p14="http://schemas.microsoft.com/office/powerpoint/2010/main" val="307021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1207005"/>
            <a:ext cx="9132849" cy="431606"/>
          </a:xfrm>
          <a:prstGeom prst="rect">
            <a:avLst/>
          </a:prstGeom>
        </p:spPr>
        <p:txBody>
          <a:bodyPr vert="horz" lIns="180000" tIns="0" rIns="91440" bIns="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 spc="200" dirty="0" smtClean="0">
                <a:latin typeface="Helvetica"/>
                <a:cs typeface="Helvetica"/>
              </a:rPr>
              <a:t>Criterios para la asignación de recursos</a:t>
            </a:r>
            <a:endParaRPr lang="es-ES" sz="3200" b="1" dirty="0">
              <a:latin typeface="Helvetica"/>
              <a:cs typeface="Helvetica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0" y="1921677"/>
            <a:ext cx="8803640" cy="4348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2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s-MX" sz="2500" dirty="0" smtClean="0">
                <a:latin typeface="Arial" pitchFamily="34" charset="0"/>
                <a:cs typeface="Arial" pitchFamily="34" charset="0"/>
              </a:rPr>
              <a:t>Que las IES muestren:</a:t>
            </a:r>
          </a:p>
          <a:p>
            <a:pPr marL="606425" lvl="1" indent="-342900" algn="just">
              <a:spcAft>
                <a:spcPts val="12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"/>
            </a:pPr>
            <a:r>
              <a:rPr lang="es-MX" sz="2200" dirty="0" smtClean="0">
                <a:latin typeface="Arial" pitchFamily="34" charset="0"/>
                <a:cs typeface="Arial" pitchFamily="34" charset="0"/>
              </a:rPr>
              <a:t>Evolución favorable del nivel de habilitación del profesorado de carrera en el periodo 2002-2016.</a:t>
            </a:r>
          </a:p>
          <a:p>
            <a:pPr marL="606425" lvl="1" indent="-342900" algn="just">
              <a:spcAft>
                <a:spcPts val="12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"/>
            </a:pPr>
            <a:r>
              <a:rPr lang="es-MX" sz="2200" dirty="0" smtClean="0">
                <a:latin typeface="Arial" pitchFamily="34" charset="0"/>
                <a:cs typeface="Arial" pitchFamily="34" charset="0"/>
              </a:rPr>
              <a:t>Incremento apreciable en el porcentaje de PTC con perfil deseable registrado ante la DSA y miembros del SNI en el periodo 2002-2016.</a:t>
            </a:r>
          </a:p>
          <a:p>
            <a:pPr marL="606425" lvl="1" indent="-342900" algn="just">
              <a:spcAft>
                <a:spcPts val="12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"/>
            </a:pPr>
            <a:r>
              <a:rPr lang="es-MX" sz="2200" dirty="0" smtClean="0">
                <a:latin typeface="Arial" pitchFamily="34" charset="0"/>
                <a:cs typeface="Arial" pitchFamily="34" charset="0"/>
              </a:rPr>
              <a:t>Que cuenten con políticas, estrategias y acciones adecuadas y suficientes para fomentar el desarrollo y consolidación de sus CA.</a:t>
            </a:r>
          </a:p>
          <a:p>
            <a:pPr marL="606425" lvl="1" indent="-342900" algn="just">
              <a:spcAft>
                <a:spcPts val="12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"/>
            </a:pPr>
            <a:r>
              <a:rPr lang="es-MX" sz="2200" dirty="0" smtClean="0">
                <a:latin typeface="Arial" pitchFamily="34" charset="0"/>
                <a:cs typeface="Arial" pitchFamily="34" charset="0"/>
              </a:rPr>
              <a:t>Evolución favorable de la calidad de los PE en el periodo 2003-2016, así como un incremento significativo de su matrícula.</a:t>
            </a:r>
            <a:endParaRPr lang="es-MX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96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 txBox="1">
            <a:spLocks/>
          </p:cNvSpPr>
          <p:nvPr/>
        </p:nvSpPr>
        <p:spPr>
          <a:xfrm>
            <a:off x="84999" y="1679129"/>
            <a:ext cx="8799830" cy="4594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6425" lvl="1" indent="-342900" algn="just">
              <a:spcAft>
                <a:spcPts val="12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v"/>
            </a:pPr>
            <a:r>
              <a:rPr lang="es-MX" sz="2200" dirty="0" smtClean="0">
                <a:latin typeface="Arial" pitchFamily="34" charset="0"/>
                <a:cs typeface="Arial" pitchFamily="34" charset="0"/>
              </a:rPr>
              <a:t>Los planes y programas de estudio son pertinentes, con flexibilidad curricular.</a:t>
            </a:r>
          </a:p>
          <a:p>
            <a:pPr marL="606425" lvl="1" indent="-342900" algn="just">
              <a:spcAft>
                <a:spcPts val="12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v"/>
            </a:pPr>
            <a:r>
              <a:rPr lang="es-MX" sz="2200" smtClean="0">
                <a:latin typeface="Arial" pitchFamily="34" charset="0"/>
                <a:cs typeface="Arial" pitchFamily="34" charset="0"/>
              </a:rPr>
              <a:t>Los </a:t>
            </a:r>
            <a:r>
              <a:rPr lang="es-MX" sz="2200" dirty="0" smtClean="0">
                <a:latin typeface="Arial" pitchFamily="34" charset="0"/>
                <a:cs typeface="Arial" pitchFamily="34" charset="0"/>
              </a:rPr>
              <a:t>programas de tutoría, seguimiento de egresados, estudios de empleadores se han utilizado para mejorar la atención y seguimiento a los estudiantes.</a:t>
            </a:r>
          </a:p>
          <a:p>
            <a:pPr marL="606425" lvl="1" indent="-342900" algn="just">
              <a:spcAft>
                <a:spcPts val="12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v"/>
            </a:pPr>
            <a:r>
              <a:rPr lang="es-MX" sz="2200" dirty="0" smtClean="0">
                <a:latin typeface="Arial" pitchFamily="34" charset="0"/>
                <a:cs typeface="Arial" pitchFamily="34" charset="0"/>
              </a:rPr>
              <a:t>Aumento en la tasa de retención de los estudiantes del primer al segundo año por cohorte generacional.</a:t>
            </a:r>
          </a:p>
          <a:p>
            <a:pPr marL="606425" lvl="1" indent="-342900" algn="just">
              <a:spcAft>
                <a:spcPts val="12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v"/>
            </a:pPr>
            <a:r>
              <a:rPr lang="es-MX" sz="2200" dirty="0" smtClean="0">
                <a:latin typeface="Arial" pitchFamily="34" charset="0"/>
                <a:cs typeface="Arial" pitchFamily="34" charset="0"/>
              </a:rPr>
              <a:t>Aumento en la tasa de eficiencia terminal y titulación oportuna por cohorte generacional.</a:t>
            </a:r>
          </a:p>
          <a:p>
            <a:pPr marL="606425" lvl="1" indent="-342900" algn="just">
              <a:spcAft>
                <a:spcPts val="12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v"/>
            </a:pPr>
            <a:r>
              <a:rPr lang="es-MX" sz="2200" dirty="0" smtClean="0">
                <a:latin typeface="Arial" pitchFamily="34" charset="0"/>
                <a:cs typeface="Arial" pitchFamily="34" charset="0"/>
              </a:rPr>
              <a:t>Impulso al proceso de innovación educativa que mejoren la calidad.</a:t>
            </a:r>
            <a:endParaRPr lang="es-MX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11630" y="1070702"/>
            <a:ext cx="364074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12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s-MX" sz="2500" dirty="0">
                <a:latin typeface="Arial" pitchFamily="34" charset="0"/>
                <a:cs typeface="Arial" pitchFamily="34" charset="0"/>
              </a:rPr>
              <a:t>Que las IES muestren:</a:t>
            </a:r>
          </a:p>
        </p:txBody>
      </p:sp>
    </p:spTree>
    <p:extLst>
      <p:ext uri="{BB962C8B-B14F-4D97-AF65-F5344CB8AC3E}">
        <p14:creationId xmlns:p14="http://schemas.microsoft.com/office/powerpoint/2010/main" val="220166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11630" y="1070702"/>
            <a:ext cx="364074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12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s-MX" sz="2500" dirty="0">
                <a:latin typeface="Arial" pitchFamily="34" charset="0"/>
                <a:cs typeface="Arial" pitchFamily="34" charset="0"/>
              </a:rPr>
              <a:t>Que las IES muestren:</a:t>
            </a: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211630" y="1651845"/>
            <a:ext cx="8456567" cy="4720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6425" lvl="1" indent="-342900" algn="just">
              <a:spcAft>
                <a:spcPts val="12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v"/>
            </a:pPr>
            <a:r>
              <a:rPr lang="es-MX" sz="2200" dirty="0" smtClean="0">
                <a:latin typeface="Arial" pitchFamily="34" charset="0"/>
                <a:cs typeface="Arial" pitchFamily="34" charset="0"/>
              </a:rPr>
              <a:t>Mejora en la atención y formación integral del estudiante.</a:t>
            </a:r>
          </a:p>
          <a:p>
            <a:pPr marL="606425" lvl="1" indent="-342900" algn="just">
              <a:spcAft>
                <a:spcPts val="12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v"/>
            </a:pPr>
            <a:r>
              <a:rPr lang="es-MX" sz="2200" dirty="0" smtClean="0">
                <a:latin typeface="Arial" pitchFamily="34" charset="0"/>
                <a:cs typeface="Arial" pitchFamily="34" charset="0"/>
              </a:rPr>
              <a:t>Que fomenten la internacionalización de la educación superior.</a:t>
            </a:r>
          </a:p>
          <a:p>
            <a:pPr marL="606425" lvl="1" indent="-342900" algn="just">
              <a:spcAft>
                <a:spcPts val="12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v"/>
            </a:pPr>
            <a:r>
              <a:rPr lang="es-MX" sz="2200" dirty="0" smtClean="0">
                <a:latin typeface="Arial" pitchFamily="34" charset="0"/>
                <a:cs typeface="Arial" pitchFamily="34" charset="0"/>
              </a:rPr>
              <a:t>Evidencia en los avances en el proceso de vinculación de la IES con su entorno social.</a:t>
            </a:r>
          </a:p>
          <a:p>
            <a:pPr marL="606425" lvl="1" indent="-342900" algn="just">
              <a:spcAft>
                <a:spcPts val="12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v"/>
            </a:pPr>
            <a:r>
              <a:rPr lang="es-MX" sz="2200" dirty="0" smtClean="0">
                <a:latin typeface="Arial" pitchFamily="34" charset="0"/>
                <a:cs typeface="Arial" pitchFamily="34" charset="0"/>
              </a:rPr>
              <a:t>Atención efectiva de sus problemas estructurales.</a:t>
            </a:r>
          </a:p>
          <a:p>
            <a:pPr marL="606425" lvl="1" indent="-342900" algn="just">
              <a:spcAft>
                <a:spcPts val="12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v"/>
            </a:pPr>
            <a:r>
              <a:rPr lang="es-MX" sz="2200" dirty="0" smtClean="0">
                <a:latin typeface="Arial" pitchFamily="34" charset="0"/>
                <a:cs typeface="Arial" pitchFamily="34" charset="0"/>
              </a:rPr>
              <a:t>Mejora de la evaluación de la gestión institucional.</a:t>
            </a:r>
          </a:p>
          <a:p>
            <a:pPr marL="606425" lvl="1" indent="-342900" algn="just">
              <a:spcAft>
                <a:spcPts val="12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v"/>
            </a:pPr>
            <a:r>
              <a:rPr lang="es-MX" sz="2200" dirty="0" smtClean="0">
                <a:latin typeface="Arial" pitchFamily="34" charset="0"/>
                <a:cs typeface="Arial" pitchFamily="34" charset="0"/>
              </a:rPr>
              <a:t>El proyecto de construcción y adecuación de espacios cumplan los requisitos establecidos por la SES y hayan informado sobre la construcción de espacios y el ejercicio de los recursos recibidos anteriormente.</a:t>
            </a:r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58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1592</Words>
  <Application>Microsoft Office PowerPoint</Application>
  <PresentationFormat>Presentación en pantalla (4:3)</PresentationFormat>
  <Paragraphs>168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ＭＳ Ｐゴシック</vt:lpstr>
      <vt:lpstr>Arial</vt:lpstr>
      <vt:lpstr>Calibri</vt:lpstr>
      <vt:lpstr>Helvetica</vt:lpstr>
      <vt:lpstr>Wingdings</vt:lpstr>
      <vt:lpstr>ヒラギノ角ゴ Pro W3</vt:lpstr>
      <vt:lpstr>Tema de Office</vt:lpstr>
      <vt:lpstr>Principales lineamientos para la formulación del PFCE 2016-2017 Enero 2016</vt:lpstr>
      <vt:lpstr>Contenido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UAEMex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 Sub título/fecha</dc:title>
  <dc:creator>Universidad Autónoma Estado de México</dc:creator>
  <cp:lastModifiedBy>USUARIO</cp:lastModifiedBy>
  <cp:revision>15</cp:revision>
  <dcterms:created xsi:type="dcterms:W3CDTF">2016-01-20T18:31:41Z</dcterms:created>
  <dcterms:modified xsi:type="dcterms:W3CDTF">2016-01-22T15:48:33Z</dcterms:modified>
</cp:coreProperties>
</file>